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Tahoma"/>
      <p:regular r:id="rId44"/>
      <p:bold r:id="rId45"/>
    </p:embeddedFont>
    <p:embeddedFont>
      <p:font typeface="Candara"/>
      <p:regular r:id="rId46"/>
      <p:bold r:id="rId47"/>
      <p:italic r:id="rId48"/>
      <p:boldItalic r:id="rId49"/>
    </p:embeddedFont>
    <p:embeddedFont>
      <p:font typeface="Arial Black"/>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Tahoma-regular.fntdata"/><Relationship Id="rId43" Type="http://schemas.openxmlformats.org/officeDocument/2006/relationships/slide" Target="slides/slide37.xml"/><Relationship Id="rId46" Type="http://schemas.openxmlformats.org/officeDocument/2006/relationships/font" Target="fonts/Candara-regular.fntdata"/><Relationship Id="rId45" Type="http://schemas.openxmlformats.org/officeDocument/2006/relationships/font" Target="fonts/Tahom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Candara-italic.fntdata"/><Relationship Id="rId47" Type="http://schemas.openxmlformats.org/officeDocument/2006/relationships/font" Target="fonts/Candara-bold.fntdata"/><Relationship Id="rId49" Type="http://schemas.openxmlformats.org/officeDocument/2006/relationships/font" Target="fonts/Candar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ArialBlack-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uea.ac.uk/bbcswebdav/pid-2777887-dt-content-rid-7183326_1/courses/CMP-7023B-19-SEM2-B/Lecture%208%20_Association_Rules%281%29.pdf"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2fe547ae5_2_37: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b2fe547ae5_2_3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2fe547ae5_2_128: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b2fe547ae5_2_128: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2fe547ae5_2_136: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b2fe547ae5_2_136: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2fe547ae5_2_143: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b2fe547ae5_2_143: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2fe547ae5_2_152: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b2fe547ae5_2_152:notes"/>
          <p:cNvSpPr txBox="1"/>
          <p:nvPr>
            <p:ph idx="1" type="body"/>
          </p:nvPr>
        </p:nvSpPr>
        <p:spPr>
          <a:xfrm>
            <a:off x="685800" y="4400551"/>
            <a:ext cx="5486400" cy="360044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a:solidFill>
                  <a:schemeClr val="dk1"/>
                </a:solidFill>
                <a:latin typeface="Calibri"/>
                <a:ea typeface="Calibri"/>
                <a:cs typeface="Calibri"/>
                <a:sym typeface="Calibri"/>
              </a:rPr>
              <a:t>From this initial data exploration, we can have two major conclusions:</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There is a strong linear correlation between the RM (average number of rooms per dwelling) and LSTAT (% lower status of the population) with the target variable, being the RM a positive and the LSTAT a negative correlation.</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There are some records containing outliers, which we could preprocess in order to input our model with more normalized data.</a:t>
            </a:r>
            <a:endParaRPr/>
          </a:p>
          <a:p>
            <a:pPr indent="0" lvl="0" marL="0" rtl="0" algn="l">
              <a:spcBef>
                <a:spcPts val="0"/>
              </a:spcBef>
              <a:spcAft>
                <a:spcPts val="0"/>
              </a:spcAft>
              <a:buNone/>
            </a:pPr>
            <a:r>
              <a:t/>
            </a:r>
            <a:endParaRPr/>
          </a:p>
        </p:txBody>
      </p:sp>
      <p:sp>
        <p:nvSpPr>
          <p:cNvPr id="216" name="Google Shape;216;gb2fe547ae5_2_152:notes"/>
          <p:cNvSpPr txBox="1"/>
          <p:nvPr>
            <p:ph idx="12" type="sldNum"/>
          </p:nvPr>
        </p:nvSpPr>
        <p:spPr>
          <a:xfrm>
            <a:off x="3884414" y="8684684"/>
            <a:ext cx="2971800" cy="459316"/>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2fe547ae5_2_163: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b2fe547ae5_2_163: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2fe547a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2fe547a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2fe547ae5_2_172: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b2fe547ae5_2_172: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2fe547ae5_2_179: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b2fe547ae5_2_179: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2fe547ae5_2_185: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b2fe547ae5_2_185: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2fe547ae5_2_193: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b2fe547ae5_2_193: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2fe547ae5_2_46: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b2fe547ae5_2_46:notes"/>
          <p:cNvSpPr txBox="1"/>
          <p:nvPr>
            <p:ph idx="1" type="body"/>
          </p:nvPr>
        </p:nvSpPr>
        <p:spPr>
          <a:xfrm>
            <a:off x="685800" y="4400551"/>
            <a:ext cx="5486400" cy="3600449"/>
          </a:xfrm>
          <a:prstGeom prst="rect">
            <a:avLst/>
          </a:prstGeom>
          <a:noFill/>
          <a:ln>
            <a:noFill/>
          </a:ln>
        </p:spPr>
        <p:txBody>
          <a:bodyPr anchorCtr="0" anchor="t" bIns="45700" lIns="91425" spcFirstLastPara="1" rIns="91425" wrap="square" tIns="45700">
            <a:noAutofit/>
          </a:bodyPr>
          <a:lstStyle/>
          <a:p>
            <a:pPr indent="-457834" lvl="1" marL="927100" rtl="0" algn="l">
              <a:spcBef>
                <a:spcPts val="0"/>
              </a:spcBef>
              <a:spcAft>
                <a:spcPts val="0"/>
              </a:spcAft>
              <a:buClr>
                <a:schemeClr val="dk1"/>
              </a:buClr>
              <a:buSzPts val="2400"/>
              <a:buFont typeface="Noto Sans Symbols"/>
              <a:buChar char="▪"/>
            </a:pPr>
            <a:r>
              <a:rPr lang="en" sz="2400">
                <a:latin typeface="Candara"/>
                <a:ea typeface="Candara"/>
                <a:cs typeface="Candara"/>
                <a:sym typeface="Candara"/>
              </a:rPr>
              <a:t>SHAP: SHapley Additive exPlanations</a:t>
            </a:r>
            <a:endParaRPr sz="2400">
              <a:latin typeface="Candara"/>
              <a:ea typeface="Candara"/>
              <a:cs typeface="Candara"/>
              <a:sym typeface="Candara"/>
            </a:endParaRPr>
          </a:p>
          <a:p>
            <a:pPr indent="-457834" lvl="1" marL="927100" rtl="0" algn="l">
              <a:spcBef>
                <a:spcPts val="95"/>
              </a:spcBef>
              <a:spcAft>
                <a:spcPts val="0"/>
              </a:spcAft>
              <a:buClr>
                <a:schemeClr val="dk1"/>
              </a:buClr>
              <a:buSzPts val="2400"/>
              <a:buFont typeface="Noto Sans Symbols"/>
              <a:buChar char="▪"/>
            </a:pPr>
            <a:r>
              <a:rPr lang="en" sz="2400">
                <a:latin typeface="Candara"/>
                <a:ea typeface="Candara"/>
                <a:cs typeface="Candara"/>
                <a:sym typeface="Candara"/>
              </a:rPr>
              <a:t>LIME: Local Interpretable Model-Agnostic Explanations</a:t>
            </a:r>
            <a:endParaRPr/>
          </a:p>
          <a:p>
            <a:pPr indent="0" lvl="0" marL="0" rtl="0" algn="l">
              <a:spcBef>
                <a:spcPts val="0"/>
              </a:spcBef>
              <a:spcAft>
                <a:spcPts val="0"/>
              </a:spcAft>
              <a:buNone/>
            </a:pPr>
            <a:r>
              <a:t/>
            </a:r>
            <a:endParaRPr/>
          </a:p>
        </p:txBody>
      </p:sp>
      <p:sp>
        <p:nvSpPr>
          <p:cNvPr id="99" name="Google Shape;99;gb2fe547ae5_2_46:notes"/>
          <p:cNvSpPr txBox="1"/>
          <p:nvPr>
            <p:ph idx="12" type="sldNum"/>
          </p:nvPr>
        </p:nvSpPr>
        <p:spPr>
          <a:xfrm>
            <a:off x="3884414" y="8684684"/>
            <a:ext cx="2971800" cy="459316"/>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2fe547ae5_2_200: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b2fe547ae5_2_200: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2fe547ae5_2_207: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b2fe547ae5_2_20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2fe547ae5_2_213: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b2fe547ae5_2_213: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2fe547ae5_2_220: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b2fe547ae5_2_220: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2fe547ae5_2_230: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b2fe547ae5_2_230: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2fe547ae5_2_239: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b2fe547ae5_2_239: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2fe547ae5_2_247: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b2fe547ae5_2_24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2fe547ae5_2_25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b2fe547ae5_2_254:notes"/>
          <p:cNvSpPr txBox="1"/>
          <p:nvPr>
            <p:ph idx="1" type="body"/>
          </p:nvPr>
        </p:nvSpPr>
        <p:spPr>
          <a:xfrm>
            <a:off x="685800" y="4400551"/>
            <a:ext cx="5486400" cy="360044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One of the first sectors to be involved with data mining,  probably because of the high value of the information  stored.</a:t>
            </a:r>
            <a:endParaRPr/>
          </a:p>
          <a:p>
            <a:pPr indent="0" lvl="0" marL="0" rtl="0" algn="l">
              <a:spcBef>
                <a:spcPts val="0"/>
              </a:spcBef>
              <a:spcAft>
                <a:spcPts val="0"/>
              </a:spcAft>
              <a:buNone/>
            </a:pPr>
            <a:r>
              <a:t/>
            </a:r>
            <a:endParaRPr/>
          </a:p>
        </p:txBody>
      </p:sp>
      <p:sp>
        <p:nvSpPr>
          <p:cNvPr id="340" name="Google Shape;340;gb2fe547ae5_2_254:notes"/>
          <p:cNvSpPr txBox="1"/>
          <p:nvPr>
            <p:ph idx="12" type="sldNum"/>
          </p:nvPr>
        </p:nvSpPr>
        <p:spPr>
          <a:xfrm>
            <a:off x="3884414" y="8684684"/>
            <a:ext cx="2971800" cy="459316"/>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2fe547ae5_2_262: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b2fe547ae5_2_262: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b2fe547ae5_2_268: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b2fe547ae5_2_268: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2fe547ae5_2_55: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b2fe547ae5_2_55:notes"/>
          <p:cNvSpPr txBox="1"/>
          <p:nvPr>
            <p:ph idx="1" type="body"/>
          </p:nvPr>
        </p:nvSpPr>
        <p:spPr>
          <a:xfrm>
            <a:off x="685800" y="4400551"/>
            <a:ext cx="5486400" cy="360044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b2fe547ae5_2_55:notes"/>
          <p:cNvSpPr txBox="1"/>
          <p:nvPr>
            <p:ph idx="12" type="sldNum"/>
          </p:nvPr>
        </p:nvSpPr>
        <p:spPr>
          <a:xfrm>
            <a:off x="3884414" y="8684684"/>
            <a:ext cx="2971800" cy="459316"/>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2fe547ae5_2_27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b2fe547ae5_2_277:notes"/>
          <p:cNvSpPr txBox="1"/>
          <p:nvPr>
            <p:ph idx="1" type="body"/>
          </p:nvPr>
        </p:nvSpPr>
        <p:spPr>
          <a:xfrm>
            <a:off x="685800" y="4400551"/>
            <a:ext cx="5486400" cy="360044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u="sng">
                <a:solidFill>
                  <a:schemeClr val="hlink"/>
                </a:solidFill>
                <a:hlinkClick r:id="rId2"/>
              </a:rPr>
              <a:t>https://learn.uea.ac.uk/bbcswebdav/pid-2777887-dt-content-rid-7183326_1/courses/CMP-7023B-19-SEM2-B/Lecture%208%20_Association_Rules%281%29.pdf</a:t>
            </a:r>
            <a:endParaRPr/>
          </a:p>
        </p:txBody>
      </p:sp>
      <p:sp>
        <p:nvSpPr>
          <p:cNvPr id="366" name="Google Shape;366;gb2fe547ae5_2_277:notes"/>
          <p:cNvSpPr txBox="1"/>
          <p:nvPr>
            <p:ph idx="12" type="sldNum"/>
          </p:nvPr>
        </p:nvSpPr>
        <p:spPr>
          <a:xfrm>
            <a:off x="3884414" y="8684684"/>
            <a:ext cx="2971800" cy="459316"/>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b2fe547ae5_2_286: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b2fe547ae5_2_286: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2fe547ae5_2_294: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b2fe547ae5_2_29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2fe547ae5_2_301: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b2fe547ae5_2_301: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2fe547ae5_2_307: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b2fe547ae5_2_30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2fe547ae5_2_314: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b2fe547ae5_2_31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2fe547ae5_2_321: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b2fe547ae5_2_321: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2fe547ae5_2_328: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b2fe547ae5_2_328:notes"/>
          <p:cNvSpPr txBox="1"/>
          <p:nvPr>
            <p:ph idx="1" type="body"/>
          </p:nvPr>
        </p:nvSpPr>
        <p:spPr>
          <a:xfrm>
            <a:off x="685800" y="4400551"/>
            <a:ext cx="5486400" cy="360044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424" name="Google Shape;424;gb2fe547ae5_2_328:notes"/>
          <p:cNvSpPr txBox="1"/>
          <p:nvPr>
            <p:ph idx="12" type="sldNum"/>
          </p:nvPr>
        </p:nvSpPr>
        <p:spPr>
          <a:xfrm>
            <a:off x="3884414" y="8684684"/>
            <a:ext cx="2971800" cy="459316"/>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2fe547ae5_2_65: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b2fe547ae5_2_65: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2fe547ae5_2_75: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b2fe547ae5_2_75:notes"/>
          <p:cNvSpPr txBox="1"/>
          <p:nvPr>
            <p:ph idx="1" type="body"/>
          </p:nvPr>
        </p:nvSpPr>
        <p:spPr>
          <a:xfrm>
            <a:off x="685800" y="4400551"/>
            <a:ext cx="5486400" cy="360044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 sz="1200">
                <a:solidFill>
                  <a:schemeClr val="dk1"/>
                </a:solidFill>
                <a:latin typeface="Calibri"/>
                <a:ea typeface="Calibri"/>
                <a:cs typeface="Calibri"/>
                <a:sym typeface="Calibri"/>
              </a:rPr>
              <a:t>Boston Consulting Group</a:t>
            </a:r>
            <a:endParaRPr/>
          </a:p>
        </p:txBody>
      </p:sp>
      <p:sp>
        <p:nvSpPr>
          <p:cNvPr id="131" name="Google Shape;131;gb2fe547ae5_2_75:notes"/>
          <p:cNvSpPr txBox="1"/>
          <p:nvPr>
            <p:ph idx="12" type="sldNum"/>
          </p:nvPr>
        </p:nvSpPr>
        <p:spPr>
          <a:xfrm>
            <a:off x="3884414" y="8684684"/>
            <a:ext cx="2971800" cy="459316"/>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2fe547ae5_2_86: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b2fe547ae5_2_86:notes"/>
          <p:cNvSpPr txBox="1"/>
          <p:nvPr>
            <p:ph idx="1" type="body"/>
          </p:nvPr>
        </p:nvSpPr>
        <p:spPr>
          <a:xfrm>
            <a:off x="685800" y="4400551"/>
            <a:ext cx="5486400" cy="36004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Based on the information I got from the advertisement, there is description of analyzing complex free-swimming videos, </a:t>
            </a:r>
            <a:r>
              <a:rPr b="0" i="0" lang="en" sz="1200">
                <a:solidFill>
                  <a:schemeClr val="dk1"/>
                </a:solidFill>
                <a:latin typeface="Calibri"/>
                <a:ea typeface="Calibri"/>
                <a:cs typeface="Calibri"/>
                <a:sym typeface="Calibri"/>
              </a:rPr>
              <a:t>The first relevant experience on video analyzing I have is on endoscopic videos of Oesophagus. Our aim was to detect and segment the cancerous regions.  </a:t>
            </a:r>
            <a:r>
              <a:rPr lang="en"/>
              <a:t>Hence, I am going to talk in brief about the technical approach we have taken for </a:t>
            </a:r>
            <a:r>
              <a:rPr lang="en">
                <a:solidFill>
                  <a:srgbClr val="3F3F3F"/>
                </a:solidFill>
                <a:latin typeface="Trebuchet MS"/>
                <a:ea typeface="Trebuchet MS"/>
                <a:cs typeface="Trebuchet MS"/>
                <a:sym typeface="Trebuchet MS"/>
              </a:rPr>
              <a:t>Oesophageal Cancer </a:t>
            </a:r>
            <a:r>
              <a:rPr lang="en"/>
              <a:t> detection. This w</a:t>
            </a:r>
            <a:r>
              <a:rPr b="0" i="0" lang="en" sz="1200">
                <a:solidFill>
                  <a:schemeClr val="dk1"/>
                </a:solidFill>
                <a:latin typeface="Calibri"/>
                <a:ea typeface="Calibri"/>
                <a:cs typeface="Calibri"/>
                <a:sym typeface="Calibri"/>
              </a:rPr>
              <a:t>as a Cancer research UK funded. </a:t>
            </a:r>
            <a:endParaRPr/>
          </a:p>
          <a:p>
            <a:pPr indent="0" lvl="0" marL="0" marR="0" rtl="0" algn="l">
              <a:lnSpc>
                <a:spcPct val="100000"/>
              </a:lnSpc>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a:solidFill>
                  <a:schemeClr val="dk1"/>
                </a:solidFill>
                <a:latin typeface="Calibri"/>
                <a:ea typeface="Calibri"/>
                <a:cs typeface="Calibri"/>
                <a:sym typeface="Calibri"/>
              </a:rPr>
              <a:t>You may know, Esophegus is a part of the digestive system and esophegal cancer is monitored by capturing endoscopic video by passing the camera through the gastro-intestinal tract. T</a:t>
            </a:r>
            <a:r>
              <a:rPr lang="en"/>
              <a:t>he data source we used was endoscopic video. Some frames from the video are labelled by an expert physician in three different region such as suspicious, high grade and cancer.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When there is some inflammation in oesophagus regions are labelled as Suspicious. You can see in this image. When the inflammation is severe then that is labelled as high grade. When it takes a form of tumour it is labelled as cancer.</a:t>
            </a:r>
            <a:endParaRPr/>
          </a:p>
          <a:p>
            <a:pPr indent="0" lvl="0" marL="0" marR="0" rtl="0" algn="l">
              <a:lnSpc>
                <a:spcPct val="100000"/>
              </a:lnSpc>
              <a:spcBef>
                <a:spcPts val="0"/>
              </a:spcBef>
              <a:spcAft>
                <a:spcPts val="0"/>
              </a:spcAft>
              <a:buClr>
                <a:schemeClr val="dk1"/>
              </a:buClr>
              <a:buSzPts val="1200"/>
              <a:buFont typeface="Calibri"/>
              <a:buNone/>
            </a:pPr>
            <a:r>
              <a:rPr lang="en"/>
              <a:t> In our labelled dataset, which has 27 participate where we have 108 instances labelled as cancer, there are 181 for high grade and 905 instances for suspicious region.</a:t>
            </a:r>
            <a:endParaRPr/>
          </a:p>
          <a:p>
            <a:pPr indent="0" lvl="0" marL="0" marR="0" rtl="0" algn="l">
              <a:lnSpc>
                <a:spcPct val="100000"/>
              </a:lnSpc>
              <a:spcBef>
                <a:spcPts val="0"/>
              </a:spcBef>
              <a:spcAft>
                <a:spcPts val="0"/>
              </a:spcAft>
              <a:buClr>
                <a:schemeClr val="dk1"/>
              </a:buClr>
              <a:buSzPts val="1200"/>
              <a:buFont typeface="Calibri"/>
              <a:buNone/>
            </a:pPr>
            <a:r>
              <a:rPr lang="en"/>
              <a:t>Things to notice in dataset- </a:t>
            </a:r>
            <a:r>
              <a:rPr lang="en" sz="1200"/>
              <a:t>Highly imbalanced,-Data-set is very small,-Balanced Augmentation is necessary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3" name="Google Shape;143;gb2fe547ae5_2_86:notes"/>
          <p:cNvSpPr txBox="1"/>
          <p:nvPr>
            <p:ph idx="12" type="sldNum"/>
          </p:nvPr>
        </p:nvSpPr>
        <p:spPr>
          <a:xfrm>
            <a:off x="3884414" y="8684684"/>
            <a:ext cx="2971800" cy="459316"/>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2fe547ae5_2_104:notes"/>
          <p:cNvSpPr/>
          <p:nvPr>
            <p:ph idx="2" type="sldImg"/>
          </p:nvPr>
        </p:nvSpPr>
        <p:spPr>
          <a:xfrm>
            <a:off x="385763" y="1524000"/>
            <a:ext cx="3086100" cy="4114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b2fe547ae5_2_104:notes"/>
          <p:cNvSpPr txBox="1"/>
          <p:nvPr>
            <p:ph idx="1" type="body"/>
          </p:nvPr>
        </p:nvSpPr>
        <p:spPr>
          <a:xfrm>
            <a:off x="385763" y="5867520"/>
            <a:ext cx="3085695" cy="479952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en" sz="2000" strike="noStrike">
                <a:latin typeface="Arial"/>
                <a:ea typeface="Arial"/>
                <a:cs typeface="Arial"/>
                <a:sym typeface="Arial"/>
              </a:rPr>
              <a:t>Adaptation of a Convolutional neural network for raw human activity data analysis (using 1-D convolution).</a:t>
            </a:r>
            <a:endParaRPr/>
          </a:p>
          <a:p>
            <a:pPr indent="-215639" lvl="0" marL="216000" rtl="0" algn="l">
              <a:lnSpc>
                <a:spcPct val="100000"/>
              </a:lnSpc>
              <a:spcBef>
                <a:spcPts val="0"/>
              </a:spcBef>
              <a:spcAft>
                <a:spcPts val="0"/>
              </a:spcAft>
              <a:buNone/>
            </a:pPr>
            <a:r>
              <a:rPr b="0" lang="en" sz="2000" strike="noStrike">
                <a:latin typeface="Arial"/>
                <a:ea typeface="Arial"/>
                <a:cs typeface="Arial"/>
                <a:sym typeface="Arial"/>
              </a:rPr>
              <a:t>Codes and data available at:</a:t>
            </a:r>
            <a:endParaRPr/>
          </a:p>
          <a:p>
            <a:pPr indent="-215639" lvl="0" marL="216000" rtl="0" algn="l">
              <a:lnSpc>
                <a:spcPct val="100000"/>
              </a:lnSpc>
              <a:spcBef>
                <a:spcPts val="0"/>
              </a:spcBef>
              <a:spcAft>
                <a:spcPts val="0"/>
              </a:spcAft>
              <a:buNone/>
            </a:pPr>
            <a:r>
              <a:rPr b="0" lang="en" sz="2000" strike="noStrike">
                <a:latin typeface="Arial"/>
                <a:ea typeface="Arial"/>
                <a:cs typeface="Arial"/>
                <a:sym typeface="Arial"/>
              </a:rPr>
              <a:t>		https://github.com/TZebin</a:t>
            </a:r>
            <a:endParaRPr/>
          </a:p>
          <a:p>
            <a:pPr indent="-215639" lvl="0" marL="216000" rtl="0" algn="l">
              <a:lnSpc>
                <a:spcPct val="100000"/>
              </a:lnSpc>
              <a:spcBef>
                <a:spcPts val="0"/>
              </a:spcBef>
              <a:spcAft>
                <a:spcPts val="0"/>
              </a:spcAft>
              <a:buNone/>
            </a:pPr>
            <a:r>
              <a:rPr b="0" lang="en" sz="2000" strike="noStrike">
                <a:latin typeface="Arial"/>
                <a:ea typeface="Arial"/>
                <a:cs typeface="Arial"/>
                <a:sym typeface="Arial"/>
              </a:rPr>
              <a:t>Presented in IEEE sensors, EIT HealthWare and EMBC conferences.</a:t>
            </a:r>
            <a:endParaRPr/>
          </a:p>
          <a:p>
            <a:pPr indent="-215639" lvl="0" marL="216000" rtl="0" algn="l">
              <a:lnSpc>
                <a:spcPct val="100000"/>
              </a:lnSpc>
              <a:spcBef>
                <a:spcPts val="0"/>
              </a:spcBef>
              <a:spcAft>
                <a:spcPts val="0"/>
              </a:spcAft>
              <a:buNone/>
            </a:pPr>
            <a:r>
              <a:rPr b="0" lang="en" sz="2000" strike="noStrike">
                <a:latin typeface="Arial"/>
                <a:ea typeface="Arial"/>
                <a:cs typeface="Arial"/>
                <a:sym typeface="Arial"/>
              </a:rPr>
              <a:t>Extended two conference papers to a Book chapter and as a journal paper in IJNS. </a:t>
            </a:r>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62" name="Google Shape;162;gb2fe547ae5_2_104:notes"/>
          <p:cNvSpPr/>
          <p:nvPr/>
        </p:nvSpPr>
        <p:spPr>
          <a:xfrm>
            <a:off x="2185178" y="11580480"/>
            <a:ext cx="1671233" cy="61056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 sz="1200" strike="noStrike">
                <a:solidFill>
                  <a:srgbClr val="000000"/>
                </a:solidFill>
                <a:latin typeface="Calibri"/>
                <a:ea typeface="Calibri"/>
                <a:cs typeface="Calibri"/>
                <a:sym typeface="Calibri"/>
              </a:rPr>
              <a:t>‹#›</a:t>
            </a:fld>
            <a:endParaRPr b="0" sz="1200"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2fe547ae5_2_113: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b2fe547ae5_2_113: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2fe547ae5_2_120: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b2fe547ae5_2_120:notes"/>
          <p:cNvSpPr txBox="1"/>
          <p:nvPr>
            <p:ph idx="1" type="body"/>
          </p:nvPr>
        </p:nvSpPr>
        <p:spPr>
          <a:xfrm>
            <a:off x="685800" y="4400551"/>
            <a:ext cx="5486400" cy="360044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Lets begin</a:t>
            </a:r>
            <a:endParaRPr/>
          </a:p>
        </p:txBody>
      </p:sp>
      <p:sp>
        <p:nvSpPr>
          <p:cNvPr id="180" name="Google Shape;180;gb2fe547ae5_2_120:notes"/>
          <p:cNvSpPr txBox="1"/>
          <p:nvPr>
            <p:ph idx="12" type="sldNum"/>
          </p:nvPr>
        </p:nvSpPr>
        <p:spPr>
          <a:xfrm>
            <a:off x="3884414" y="8684684"/>
            <a:ext cx="2971800" cy="459316"/>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 name="Shape 57"/>
        <p:cNvGrpSpPr/>
        <p:nvPr/>
      </p:nvGrpSpPr>
      <p:grpSpPr>
        <a:xfrm>
          <a:off x="0" y="0"/>
          <a:ext cx="0" cy="0"/>
          <a:chOff x="0" y="0"/>
          <a:chExt cx="0" cy="0"/>
        </a:xfrm>
      </p:grpSpPr>
      <p:sp>
        <p:nvSpPr>
          <p:cNvPr id="58" name="Google Shape;58;p14"/>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3300">
                <a:solidFill>
                  <a:srgbClr val="385622"/>
                </a:solidFill>
                <a:latin typeface="Candara"/>
                <a:ea typeface="Candara"/>
                <a:cs typeface="Candara"/>
                <a:sym typeface="Candar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body"/>
          </p:nvPr>
        </p:nvSpPr>
        <p:spPr>
          <a:xfrm>
            <a:off x="571805" y="1164298"/>
            <a:ext cx="7911465" cy="269557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b="0" i="0" sz="2000">
                <a:solidFill>
                  <a:schemeClr val="dk1"/>
                </a:solidFill>
                <a:latin typeface="Candara"/>
                <a:ea typeface="Candara"/>
                <a:cs typeface="Candara"/>
                <a:sym typeface="Candar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0" name="Google Shape;60;p1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64" name="Shape 64"/>
        <p:cNvGrpSpPr/>
        <p:nvPr/>
      </p:nvGrpSpPr>
      <p:grpSpPr>
        <a:xfrm>
          <a:off x="0" y="0"/>
          <a:ext cx="0" cy="0"/>
          <a:chOff x="0" y="0"/>
          <a:chExt cx="0" cy="0"/>
        </a:xfrm>
      </p:grpSpPr>
      <p:sp>
        <p:nvSpPr>
          <p:cNvPr id="65" name="Google Shape;65;p16"/>
          <p:cNvSpPr/>
          <p:nvPr/>
        </p:nvSpPr>
        <p:spPr>
          <a:xfrm>
            <a:off x="2433446" y="1723949"/>
            <a:ext cx="4097654" cy="183192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 name="Google Shape;66;p16"/>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6"/>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9" name="Shape 69"/>
        <p:cNvGrpSpPr/>
        <p:nvPr/>
      </p:nvGrpSpPr>
      <p:grpSpPr>
        <a:xfrm>
          <a:off x="0" y="0"/>
          <a:ext cx="0" cy="0"/>
          <a:chOff x="0" y="0"/>
          <a:chExt cx="0" cy="0"/>
        </a:xfrm>
      </p:grpSpPr>
      <p:sp>
        <p:nvSpPr>
          <p:cNvPr id="70" name="Google Shape;70;p17"/>
          <p:cNvSpPr txBox="1"/>
          <p:nvPr>
            <p:ph type="ctrTitle"/>
          </p:nvPr>
        </p:nvSpPr>
        <p:spPr>
          <a:xfrm>
            <a:off x="687704" y="457257"/>
            <a:ext cx="7768590" cy="522922"/>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7"/>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7"/>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5" name="Shape 75"/>
        <p:cNvGrpSpPr/>
        <p:nvPr/>
      </p:nvGrpSpPr>
      <p:grpSpPr>
        <a:xfrm>
          <a:off x="0" y="0"/>
          <a:ext cx="0" cy="0"/>
          <a:chOff x="0" y="0"/>
          <a:chExt cx="0" cy="0"/>
        </a:xfrm>
      </p:grpSpPr>
      <p:sp>
        <p:nvSpPr>
          <p:cNvPr id="76" name="Google Shape;76;p18"/>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3300">
                <a:solidFill>
                  <a:srgbClr val="385622"/>
                </a:solidFill>
                <a:latin typeface="Candara"/>
                <a:ea typeface="Candara"/>
                <a:cs typeface="Candara"/>
                <a:sym typeface="Candar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8"/>
          <p:cNvSpPr txBox="1"/>
          <p:nvPr>
            <p:ph idx="1" type="body"/>
          </p:nvPr>
        </p:nvSpPr>
        <p:spPr>
          <a:xfrm>
            <a:off x="45720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8" name="Google Shape;78;p18"/>
          <p:cNvSpPr txBox="1"/>
          <p:nvPr>
            <p:ph idx="2" type="body"/>
          </p:nvPr>
        </p:nvSpPr>
        <p:spPr>
          <a:xfrm>
            <a:off x="470916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9" name="Google Shape;79;p18"/>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8"/>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2" name="Shape 82"/>
        <p:cNvGrpSpPr/>
        <p:nvPr/>
      </p:nvGrpSpPr>
      <p:grpSpPr>
        <a:xfrm>
          <a:off x="0" y="0"/>
          <a:ext cx="0" cy="0"/>
          <a:chOff x="0" y="0"/>
          <a:chExt cx="0" cy="0"/>
        </a:xfrm>
      </p:grpSpPr>
      <p:sp>
        <p:nvSpPr>
          <p:cNvPr id="83" name="Google Shape;83;p19"/>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3300">
                <a:solidFill>
                  <a:srgbClr val="385622"/>
                </a:solidFill>
                <a:latin typeface="Candara"/>
                <a:ea typeface="Candara"/>
                <a:cs typeface="Candara"/>
                <a:sym typeface="Candar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9"/>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8212262" y="324916"/>
            <a:ext cx="743860" cy="442845"/>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 name="Google Shape;52;p13"/>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0" i="0" sz="3300" u="none" cap="none" strike="noStrike">
                <a:solidFill>
                  <a:srgbClr val="385622"/>
                </a:solidFill>
                <a:latin typeface="Candara"/>
                <a:ea typeface="Candara"/>
                <a:cs typeface="Candara"/>
                <a:sym typeface="Candar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571805" y="1164298"/>
            <a:ext cx="7911465" cy="2695575"/>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100"/>
              <a:buNone/>
              <a:defRPr b="0" i="0" sz="2000" u="none" cap="none" strike="noStrike">
                <a:solidFill>
                  <a:schemeClr val="dk1"/>
                </a:solidFill>
                <a:latin typeface="Candara"/>
                <a:ea typeface="Candara"/>
                <a:cs typeface="Candara"/>
                <a:sym typeface="Candara"/>
              </a:defRPr>
            </a:lvl1pPr>
            <a:lvl2pPr indent="-228600" lvl="1" marL="914400" marR="0" rtl="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rtl="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rtl="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rtl="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rtl="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rtl="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rtl="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rtl="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4" name="Google Shape;54;p1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100"/>
              <a:buNone/>
              <a:defRPr sz="14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sz="14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6" name="Google Shape;56;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400">
                <a:solidFill>
                  <a:srgbClr val="888888"/>
                </a:solidFill>
                <a:latin typeface="Calibri"/>
                <a:ea typeface="Calibri"/>
                <a:cs typeface="Calibri"/>
                <a:sym typeface="Calibri"/>
              </a:defRPr>
            </a:lvl1pPr>
            <a:lvl2pPr indent="0" lvl="1" marL="0" marR="0" rtl="0" algn="r">
              <a:spcBef>
                <a:spcPts val="0"/>
              </a:spcBef>
              <a:buNone/>
              <a:defRPr sz="1400">
                <a:solidFill>
                  <a:srgbClr val="888888"/>
                </a:solidFill>
                <a:latin typeface="Calibri"/>
                <a:ea typeface="Calibri"/>
                <a:cs typeface="Calibri"/>
                <a:sym typeface="Calibri"/>
              </a:defRPr>
            </a:lvl2pPr>
            <a:lvl3pPr indent="0" lvl="2" marL="0" marR="0" rtl="0" algn="r">
              <a:spcBef>
                <a:spcPts val="0"/>
              </a:spcBef>
              <a:buNone/>
              <a:defRPr sz="1400">
                <a:solidFill>
                  <a:srgbClr val="888888"/>
                </a:solidFill>
                <a:latin typeface="Calibri"/>
                <a:ea typeface="Calibri"/>
                <a:cs typeface="Calibri"/>
                <a:sym typeface="Calibri"/>
              </a:defRPr>
            </a:lvl3pPr>
            <a:lvl4pPr indent="0" lvl="3" marL="0" marR="0" rtl="0" algn="r">
              <a:spcBef>
                <a:spcPts val="0"/>
              </a:spcBef>
              <a:buNone/>
              <a:defRPr sz="1400">
                <a:solidFill>
                  <a:srgbClr val="888888"/>
                </a:solidFill>
                <a:latin typeface="Calibri"/>
                <a:ea typeface="Calibri"/>
                <a:cs typeface="Calibri"/>
                <a:sym typeface="Calibri"/>
              </a:defRPr>
            </a:lvl4pPr>
            <a:lvl5pPr indent="0" lvl="4" marL="0" marR="0" rtl="0" algn="r">
              <a:spcBef>
                <a:spcPts val="0"/>
              </a:spcBef>
              <a:buNone/>
              <a:defRPr sz="1400">
                <a:solidFill>
                  <a:srgbClr val="888888"/>
                </a:solidFill>
                <a:latin typeface="Calibri"/>
                <a:ea typeface="Calibri"/>
                <a:cs typeface="Calibri"/>
                <a:sym typeface="Calibri"/>
              </a:defRPr>
            </a:lvl5pPr>
            <a:lvl6pPr indent="0" lvl="5" marL="0" marR="0" rtl="0" algn="r">
              <a:spcBef>
                <a:spcPts val="0"/>
              </a:spcBef>
              <a:buNone/>
              <a:defRPr sz="1400">
                <a:solidFill>
                  <a:srgbClr val="888888"/>
                </a:solidFill>
                <a:latin typeface="Calibri"/>
                <a:ea typeface="Calibri"/>
                <a:cs typeface="Calibri"/>
                <a:sym typeface="Calibri"/>
              </a:defRPr>
            </a:lvl6pPr>
            <a:lvl7pPr indent="0" lvl="6" marL="0" marR="0" rtl="0" algn="r">
              <a:spcBef>
                <a:spcPts val="0"/>
              </a:spcBef>
              <a:buNone/>
              <a:defRPr sz="1400">
                <a:solidFill>
                  <a:srgbClr val="888888"/>
                </a:solidFill>
                <a:latin typeface="Calibri"/>
                <a:ea typeface="Calibri"/>
                <a:cs typeface="Calibri"/>
                <a:sym typeface="Calibri"/>
              </a:defRPr>
            </a:lvl7pPr>
            <a:lvl8pPr indent="0" lvl="7" marL="0" marR="0" rtl="0" algn="r">
              <a:spcBef>
                <a:spcPts val="0"/>
              </a:spcBef>
              <a:buNone/>
              <a:defRPr sz="1400">
                <a:solidFill>
                  <a:srgbClr val="888888"/>
                </a:solidFill>
                <a:latin typeface="Calibri"/>
                <a:ea typeface="Calibri"/>
                <a:cs typeface="Calibri"/>
                <a:sym typeface="Calibri"/>
              </a:defRPr>
            </a:lvl8pPr>
            <a:lvl9pPr indent="0" lvl="8" marL="0" marR="0" rtl="0" algn="r">
              <a:spcBef>
                <a:spcPts val="0"/>
              </a:spcBef>
              <a:buNone/>
              <a:defRPr sz="1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b="0" u="non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hyperlink" Target="https://people.uea.ac.uk/t_zeb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hyperlink" Target="https://slundberg.github.io/shap/notebooks/plots/decision_plot.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www.facebook.com/events/991656231357176/" TargetMode="External"/><Relationship Id="rId4" Type="http://schemas.openxmlformats.org/officeDocument/2006/relationships/hyperlink" Target="https://www.facebook.com/bdosn/" TargetMode="External"/><Relationship Id="rId5" Type="http://schemas.openxmlformats.org/officeDocument/2006/relationships/hyperlink" Target="https://www.facebook.com/HerWILL.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blog.usejournal.com/credit-card-fraud-detection-by-neural-network-in-keras-4bd81cc9e7fe" TargetMode="External"/><Relationship Id="rId4" Type="http://schemas.openxmlformats.org/officeDocument/2006/relationships/hyperlink" Target="https://link.springer.com/chapter/10.1007/978-3-642-39736-3_17"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www.uea.ac.uk/computing/data-mining-for-emerging-microbial-threats" TargetMode="External"/><Relationship Id="rId4" Type="http://schemas.openxmlformats.org/officeDocument/2006/relationships/hyperlink" Target="https://www.ukbiobank.ac.uk/2020/04/covi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docs.google.com/presentation/d/1WjxOIWnpKkDeD2t3BaLYiaTtJhurfZPcEVHojE9mwIs/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2.jp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 name="Shape 90"/>
        <p:cNvGrpSpPr/>
        <p:nvPr/>
      </p:nvGrpSpPr>
      <p:grpSpPr>
        <a:xfrm>
          <a:off x="0" y="0"/>
          <a:ext cx="0" cy="0"/>
          <a:chOff x="0" y="0"/>
          <a:chExt cx="0" cy="0"/>
        </a:xfrm>
      </p:grpSpPr>
      <p:pic>
        <p:nvPicPr>
          <p:cNvPr id="91" name="Google Shape;91;p20"/>
          <p:cNvPicPr preferRelativeResize="0"/>
          <p:nvPr/>
        </p:nvPicPr>
        <p:blipFill rotWithShape="1">
          <a:blip r:embed="rId3">
            <a:alphaModFix/>
          </a:blip>
          <a:srcRect b="0" l="40516" r="11249" t="7373"/>
          <a:stretch/>
        </p:blipFill>
        <p:spPr>
          <a:xfrm>
            <a:off x="3086100" y="1409819"/>
            <a:ext cx="2312302" cy="232386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92" name="Google Shape;92;p20"/>
          <p:cNvSpPr/>
          <p:nvPr/>
        </p:nvSpPr>
        <p:spPr>
          <a:xfrm>
            <a:off x="7775689" y="215759"/>
            <a:ext cx="988082" cy="5877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 name="Google Shape;93;p20"/>
          <p:cNvSpPr txBox="1"/>
          <p:nvPr>
            <p:ph type="title"/>
          </p:nvPr>
        </p:nvSpPr>
        <p:spPr>
          <a:xfrm>
            <a:off x="342900" y="356779"/>
            <a:ext cx="7143750" cy="724718"/>
          </a:xfrm>
          <a:prstGeom prst="rect">
            <a:avLst/>
          </a:prstGeom>
          <a:noFill/>
          <a:ln>
            <a:noFill/>
          </a:ln>
        </p:spPr>
        <p:txBody>
          <a:bodyPr anchorCtr="0" anchor="t" bIns="0" lIns="0" spcFirstLastPara="1" rIns="0" wrap="square" tIns="50950">
            <a:noAutofit/>
          </a:bodyPr>
          <a:lstStyle/>
          <a:p>
            <a:pPr indent="-63500" lvl="0" marL="76200" marR="0" rtl="0" algn="ctr">
              <a:lnSpc>
                <a:spcPct val="108124"/>
              </a:lnSpc>
              <a:spcBef>
                <a:spcPts val="0"/>
              </a:spcBef>
              <a:spcAft>
                <a:spcPts val="0"/>
              </a:spcAft>
              <a:buNone/>
            </a:pPr>
            <a:r>
              <a:rPr lang="en" sz="2400">
                <a:solidFill>
                  <a:srgbClr val="6F2F9F"/>
                </a:solidFill>
              </a:rPr>
              <a:t>Data Science in Practice: Explainable AI &amp; a few case studies</a:t>
            </a:r>
            <a:endParaRPr sz="2400"/>
          </a:p>
        </p:txBody>
      </p:sp>
      <p:sp>
        <p:nvSpPr>
          <p:cNvPr id="94" name="Google Shape;94;p20"/>
          <p:cNvSpPr txBox="1"/>
          <p:nvPr/>
        </p:nvSpPr>
        <p:spPr>
          <a:xfrm>
            <a:off x="2426737" y="3829050"/>
            <a:ext cx="3336607" cy="895101"/>
          </a:xfrm>
          <a:prstGeom prst="rect">
            <a:avLst/>
          </a:prstGeom>
          <a:noFill/>
          <a:ln>
            <a:noFill/>
          </a:ln>
        </p:spPr>
        <p:txBody>
          <a:bodyPr anchorCtr="0" anchor="t" bIns="0" lIns="0" spcFirstLastPara="1" rIns="0" wrap="square" tIns="9525">
            <a:noAutofit/>
          </a:bodyPr>
          <a:lstStyle/>
          <a:p>
            <a:pPr indent="-901700" lvl="0" marL="914400" marR="0" rtl="0" algn="ctr">
              <a:lnSpc>
                <a:spcPct val="141900"/>
              </a:lnSpc>
              <a:spcBef>
                <a:spcPts val="0"/>
              </a:spcBef>
              <a:spcAft>
                <a:spcPts val="0"/>
              </a:spcAft>
              <a:buNone/>
            </a:pPr>
            <a:r>
              <a:rPr lang="en" sz="1200">
                <a:solidFill>
                  <a:srgbClr val="6F2F9F"/>
                </a:solidFill>
                <a:latin typeface="Candara"/>
                <a:ea typeface="Candara"/>
                <a:cs typeface="Candara"/>
                <a:sym typeface="Candara"/>
              </a:rPr>
              <a:t>Tahmina Zebin</a:t>
            </a:r>
            <a:endParaRPr sz="1400">
              <a:solidFill>
                <a:srgbClr val="7030A0"/>
              </a:solidFill>
              <a:latin typeface="Candara"/>
              <a:ea typeface="Candara"/>
              <a:cs typeface="Candara"/>
              <a:sym typeface="Candara"/>
            </a:endParaRPr>
          </a:p>
          <a:p>
            <a:pPr indent="0" lvl="0" marL="0" marR="0" rtl="0" algn="ctr">
              <a:spcBef>
                <a:spcPts val="0"/>
              </a:spcBef>
              <a:spcAft>
                <a:spcPts val="0"/>
              </a:spcAft>
              <a:buNone/>
            </a:pPr>
            <a:r>
              <a:rPr lang="en" sz="1400">
                <a:solidFill>
                  <a:srgbClr val="7030A0"/>
                </a:solidFill>
                <a:latin typeface="Candara"/>
                <a:ea typeface="Candara"/>
                <a:cs typeface="Candara"/>
                <a:sym typeface="Candara"/>
              </a:rPr>
              <a:t>University of East Anglia, Norwich, UK</a:t>
            </a:r>
            <a:endParaRPr sz="1400">
              <a:solidFill>
                <a:srgbClr val="7030A0"/>
              </a:solidFill>
              <a:latin typeface="Candara"/>
              <a:ea typeface="Candara"/>
              <a:cs typeface="Candara"/>
              <a:sym typeface="Candara"/>
            </a:endParaRPr>
          </a:p>
          <a:p>
            <a:pPr indent="0" lvl="0" marL="0" marR="0" rtl="0" algn="ctr">
              <a:spcBef>
                <a:spcPts val="0"/>
              </a:spcBef>
              <a:spcAft>
                <a:spcPts val="0"/>
              </a:spcAft>
              <a:buNone/>
            </a:pPr>
            <a:r>
              <a:rPr lang="en" sz="1400">
                <a:solidFill>
                  <a:srgbClr val="7030A0"/>
                </a:solidFill>
                <a:latin typeface="Candara"/>
                <a:ea typeface="Candara"/>
                <a:cs typeface="Candara"/>
                <a:sym typeface="Candara"/>
              </a:rPr>
              <a:t>EMAIL: t.zebin@uea.ac.uk</a:t>
            </a:r>
            <a:endParaRPr sz="1400">
              <a:solidFill>
                <a:srgbClr val="7030A0"/>
              </a:solidFill>
              <a:latin typeface="Candara"/>
              <a:ea typeface="Candara"/>
              <a:cs typeface="Candara"/>
              <a:sym typeface="Candara"/>
            </a:endParaRPr>
          </a:p>
          <a:p>
            <a:pPr indent="0" lvl="0" marL="0" marR="0" rtl="0" algn="ctr">
              <a:spcBef>
                <a:spcPts val="0"/>
              </a:spcBef>
              <a:spcAft>
                <a:spcPts val="0"/>
              </a:spcAft>
              <a:buNone/>
            </a:pPr>
            <a:r>
              <a:rPr lang="en" sz="1400">
                <a:solidFill>
                  <a:srgbClr val="7030A0"/>
                </a:solidFill>
                <a:latin typeface="Candara"/>
                <a:ea typeface="Candara"/>
                <a:cs typeface="Candara"/>
                <a:sym typeface="Candara"/>
              </a:rPr>
              <a:t>WEBSITE: </a:t>
            </a:r>
            <a:r>
              <a:rPr lang="en" sz="1400" u="sng">
                <a:solidFill>
                  <a:schemeClr val="hlink"/>
                </a:solidFill>
                <a:latin typeface="Candara"/>
                <a:ea typeface="Candara"/>
                <a:cs typeface="Candara"/>
                <a:sym typeface="Candara"/>
                <a:hlinkClick r:id="rId5"/>
              </a:rPr>
              <a:t>https://people.uea.ac.uk/t_zebin</a:t>
            </a:r>
            <a:endParaRPr sz="1400">
              <a:solidFill>
                <a:srgbClr val="7030A0"/>
              </a:solidFill>
              <a:latin typeface="Candara"/>
              <a:ea typeface="Candara"/>
              <a:cs typeface="Candara"/>
              <a:sym typeface="Candara"/>
            </a:endParaRPr>
          </a:p>
        </p:txBody>
      </p:sp>
      <p:sp>
        <p:nvSpPr>
          <p:cNvPr id="95" name="Google Shape;95;p20"/>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t>Explainable AI</a:t>
            </a:r>
            <a:r>
              <a:rPr lang="en" sz="2400"/>
              <a:t> (XAI)</a:t>
            </a:r>
            <a:endParaRPr sz="2400"/>
          </a:p>
        </p:txBody>
      </p:sp>
      <p:sp>
        <p:nvSpPr>
          <p:cNvPr id="191" name="Google Shape;191;p29"/>
          <p:cNvSpPr txBox="1"/>
          <p:nvPr>
            <p:ph idx="1" type="body"/>
          </p:nvPr>
        </p:nvSpPr>
        <p:spPr>
          <a:xfrm>
            <a:off x="800100" y="1164298"/>
            <a:ext cx="8001000" cy="1615827"/>
          </a:xfrm>
          <a:prstGeom prst="rect">
            <a:avLst/>
          </a:prstGeom>
          <a:noFill/>
          <a:ln>
            <a:noFill/>
          </a:ln>
        </p:spPr>
        <p:txBody>
          <a:bodyPr anchorCtr="0" anchor="t" bIns="0" lIns="0" spcFirstLastPara="1" rIns="0" wrap="square" tIns="0">
            <a:noAutofit/>
          </a:bodyPr>
          <a:lstStyle/>
          <a:p>
            <a:pPr indent="-247650" lvl="0" marL="254000" rtl="0" algn="l">
              <a:spcBef>
                <a:spcPts val="0"/>
              </a:spcBef>
              <a:spcAft>
                <a:spcPts val="0"/>
              </a:spcAft>
              <a:buClr>
                <a:schemeClr val="dk1"/>
              </a:buClr>
              <a:buSzPts val="1500"/>
              <a:buFont typeface="Arial"/>
              <a:buChar char="•"/>
            </a:pPr>
            <a:r>
              <a:rPr lang="en" sz="1500"/>
              <a:t>Explainable AI (XAI) refers to methods and techniques in the application of artificial intelligence technology (AI) such that the results of the solution can be understood by humans.</a:t>
            </a:r>
            <a:endParaRPr sz="1100"/>
          </a:p>
          <a:p>
            <a:pPr indent="-247650" lvl="0" marL="254000" rtl="0" algn="l">
              <a:spcBef>
                <a:spcPts val="0"/>
              </a:spcBef>
              <a:spcAft>
                <a:spcPts val="0"/>
              </a:spcAft>
              <a:buClr>
                <a:schemeClr val="dk1"/>
              </a:buClr>
              <a:buSzPts val="1500"/>
              <a:buFont typeface="Arial"/>
              <a:buChar char="•"/>
            </a:pPr>
            <a:r>
              <a:rPr b="1" lang="en" sz="1500"/>
              <a:t>Explainable AI</a:t>
            </a:r>
            <a:r>
              <a:rPr lang="en" sz="1500"/>
              <a:t> (XAI) inspects and tries to understand the steps and models involved in making decisions.</a:t>
            </a:r>
            <a:endParaRPr sz="1100"/>
          </a:p>
          <a:p>
            <a:pPr indent="0" lvl="0" marL="0" rtl="0" algn="l">
              <a:spcBef>
                <a:spcPts val="0"/>
              </a:spcBef>
              <a:spcAft>
                <a:spcPts val="0"/>
              </a:spcAft>
              <a:buNone/>
            </a:pPr>
            <a:r>
              <a:t/>
            </a:r>
            <a:endParaRPr sz="1500"/>
          </a:p>
          <a:p>
            <a:pPr indent="-247650" lvl="0" marL="254000" rtl="0" algn="l">
              <a:spcBef>
                <a:spcPts val="0"/>
              </a:spcBef>
              <a:spcAft>
                <a:spcPts val="0"/>
              </a:spcAft>
              <a:buClr>
                <a:schemeClr val="dk1"/>
              </a:buClr>
              <a:buSzPts val="1500"/>
              <a:buFont typeface="Arial"/>
              <a:buChar char="•"/>
            </a:pPr>
            <a:r>
              <a:rPr lang="en" sz="1500"/>
              <a:t>It contrasts with the concept of the "black box" in machine learning where even their designers cannot explain why the AI arrived at a specific decision.</a:t>
            </a:r>
            <a:endParaRPr sz="1500"/>
          </a:p>
        </p:txBody>
      </p:sp>
      <p:sp>
        <p:nvSpPr>
          <p:cNvPr id="192" name="Google Shape;192;p29"/>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193" name="Google Shape;193;p29"/>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pic>
        <p:nvPicPr>
          <p:cNvPr id="194" name="Google Shape;194;p29"/>
          <p:cNvPicPr preferRelativeResize="0"/>
          <p:nvPr/>
        </p:nvPicPr>
        <p:blipFill rotWithShape="1">
          <a:blip r:embed="rId3">
            <a:alphaModFix/>
          </a:blip>
          <a:srcRect b="19477" l="0" r="52429" t="4767"/>
          <a:stretch/>
        </p:blipFill>
        <p:spPr>
          <a:xfrm>
            <a:off x="3286124" y="2857500"/>
            <a:ext cx="2571750" cy="167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Why is it important? </a:t>
            </a:r>
            <a:endParaRPr sz="2400"/>
          </a:p>
        </p:txBody>
      </p:sp>
      <p:sp>
        <p:nvSpPr>
          <p:cNvPr id="200" name="Google Shape;200;p30"/>
          <p:cNvSpPr txBox="1"/>
          <p:nvPr>
            <p:ph idx="1" type="body"/>
          </p:nvPr>
        </p:nvSpPr>
        <p:spPr>
          <a:xfrm>
            <a:off x="571805" y="1164298"/>
            <a:ext cx="7943545" cy="332398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400">
                <a:latin typeface="Candara"/>
                <a:ea typeface="Candara"/>
                <a:cs typeface="Candara"/>
                <a:sym typeface="Candara"/>
              </a:rPr>
              <a:t>Commercial Drive: Many enterprises rely on machine learning models to make important decision</a:t>
            </a:r>
            <a:endParaRPr sz="1100"/>
          </a:p>
          <a:p>
            <a:pPr indent="-342900" lvl="1" marL="685800" rtl="0" algn="l">
              <a:spcBef>
                <a:spcPts val="0"/>
              </a:spcBef>
              <a:spcAft>
                <a:spcPts val="0"/>
              </a:spcAft>
              <a:buSzPts val="1400"/>
              <a:buFont typeface="Noto Sans Symbols"/>
              <a:buChar char="▪"/>
            </a:pPr>
            <a:r>
              <a:rPr lang="en" sz="1100">
                <a:latin typeface="Candara"/>
                <a:ea typeface="Candara"/>
                <a:cs typeface="Candara"/>
                <a:sym typeface="Candara"/>
              </a:rPr>
              <a:t> Loan, credit card application</a:t>
            </a:r>
            <a:endParaRPr sz="1100"/>
          </a:p>
          <a:p>
            <a:pPr indent="-342900" lvl="1" marL="685800" rtl="0" algn="l">
              <a:spcBef>
                <a:spcPts val="0"/>
              </a:spcBef>
              <a:spcAft>
                <a:spcPts val="0"/>
              </a:spcAft>
              <a:buSzPts val="1400"/>
              <a:buFont typeface="Noto Sans Symbols"/>
              <a:buChar char="▪"/>
            </a:pPr>
            <a:r>
              <a:rPr lang="en" sz="1100">
                <a:latin typeface="Candara"/>
                <a:ea typeface="Candara"/>
                <a:cs typeface="Candara"/>
                <a:sym typeface="Candara"/>
              </a:rPr>
              <a:t> To buy / sell commodities, stocks or advertisements</a:t>
            </a:r>
            <a:endParaRPr sz="1100"/>
          </a:p>
          <a:p>
            <a:pPr indent="-342900" lvl="1" marL="685800" rtl="0" algn="l">
              <a:spcBef>
                <a:spcPts val="0"/>
              </a:spcBef>
              <a:spcAft>
                <a:spcPts val="0"/>
              </a:spcAft>
              <a:buSzPts val="1400"/>
              <a:buFont typeface="Noto Sans Symbols"/>
              <a:buChar char="▪"/>
            </a:pPr>
            <a:r>
              <a:rPr lang="en" sz="1100">
                <a:latin typeface="Candara"/>
                <a:ea typeface="Candara"/>
                <a:cs typeface="Candara"/>
                <a:sym typeface="Candara"/>
              </a:rPr>
              <a:t> Diagnose cancer or benign cells </a:t>
            </a:r>
            <a:endParaRPr sz="1100"/>
          </a:p>
          <a:p>
            <a:pPr indent="0" lvl="0" marL="0" rtl="0" algn="l">
              <a:spcBef>
                <a:spcPts val="0"/>
              </a:spcBef>
              <a:spcAft>
                <a:spcPts val="0"/>
              </a:spcAft>
              <a:buNone/>
            </a:pPr>
            <a:r>
              <a:rPr b="1" lang="en" sz="1400">
                <a:latin typeface="Candara"/>
                <a:ea typeface="Candara"/>
                <a:cs typeface="Candara"/>
                <a:sym typeface="Candara"/>
              </a:rPr>
              <a:t>Technical Drive: Can you trust your model based on accuracy? </a:t>
            </a:r>
            <a:endParaRPr sz="1100"/>
          </a:p>
          <a:p>
            <a:pPr indent="-215900" lvl="1" marL="558800" rtl="0" algn="l">
              <a:spcBef>
                <a:spcPts val="0"/>
              </a:spcBef>
              <a:spcAft>
                <a:spcPts val="0"/>
              </a:spcAft>
              <a:buSzPts val="1400"/>
              <a:buFont typeface="Noto Sans Symbols"/>
              <a:buChar char="▪"/>
            </a:pPr>
            <a:r>
              <a:rPr lang="en" sz="1100">
                <a:latin typeface="Candara"/>
                <a:ea typeface="Candara"/>
                <a:cs typeface="Candara"/>
                <a:sym typeface="Candara"/>
              </a:rPr>
              <a:t>Understand edge cases and circumstances of failure </a:t>
            </a:r>
            <a:endParaRPr sz="1100"/>
          </a:p>
          <a:p>
            <a:pPr indent="-215900" lvl="1" marL="558800" rtl="0" algn="l">
              <a:spcBef>
                <a:spcPts val="0"/>
              </a:spcBef>
              <a:spcAft>
                <a:spcPts val="0"/>
              </a:spcAft>
              <a:buSzPts val="1400"/>
              <a:buFont typeface="Noto Sans Symbols"/>
              <a:buChar char="▪"/>
            </a:pPr>
            <a:r>
              <a:rPr lang="en" sz="1100">
                <a:latin typeface="Candara"/>
                <a:ea typeface="Candara"/>
                <a:cs typeface="Candara"/>
                <a:sym typeface="Candara"/>
              </a:rPr>
              <a:t>Knowing the ‘why’ can help you learn more about the problem and the data</a:t>
            </a:r>
            <a:endParaRPr sz="1100"/>
          </a:p>
          <a:p>
            <a:pPr indent="-215900" lvl="1" marL="558800" rtl="0" algn="l">
              <a:spcBef>
                <a:spcPts val="0"/>
              </a:spcBef>
              <a:spcAft>
                <a:spcPts val="0"/>
              </a:spcAft>
              <a:buSzPts val="1400"/>
              <a:buFont typeface="Noto Sans Symbols"/>
              <a:buChar char="▪"/>
            </a:pPr>
            <a:r>
              <a:rPr lang="en" sz="1100">
                <a:latin typeface="Candara"/>
                <a:ea typeface="Candara"/>
                <a:cs typeface="Candara"/>
                <a:sym typeface="Candara"/>
              </a:rPr>
              <a:t>Improve the model</a:t>
            </a:r>
            <a:endParaRPr sz="1100"/>
          </a:p>
          <a:p>
            <a:pPr indent="0" lvl="0" marL="0" rtl="0" algn="l">
              <a:spcBef>
                <a:spcPts val="0"/>
              </a:spcBef>
              <a:spcAft>
                <a:spcPts val="0"/>
              </a:spcAft>
              <a:buNone/>
            </a:pPr>
            <a:r>
              <a:rPr b="1" lang="en" sz="1400">
                <a:latin typeface="Candara"/>
                <a:ea typeface="Candara"/>
                <a:cs typeface="Candara"/>
                <a:sym typeface="Candara"/>
              </a:rPr>
              <a:t>Social and ethical aspect: Machine learning models pick up biases and may really harm vulnerable group of people </a:t>
            </a:r>
            <a:endParaRPr sz="1100"/>
          </a:p>
          <a:p>
            <a:pPr indent="-215900" lvl="1" marL="558800" rtl="0" algn="l">
              <a:spcBef>
                <a:spcPts val="0"/>
              </a:spcBef>
              <a:spcAft>
                <a:spcPts val="0"/>
              </a:spcAft>
              <a:buSzPts val="1400"/>
              <a:buFont typeface="Noto Sans Symbols"/>
              <a:buChar char="▪"/>
            </a:pPr>
            <a:r>
              <a:rPr lang="en" sz="1100">
                <a:latin typeface="Candara"/>
                <a:ea typeface="Candara"/>
                <a:cs typeface="Candara"/>
                <a:sym typeface="Candara"/>
              </a:rPr>
              <a:t>Be cautious about marketing strategy </a:t>
            </a:r>
            <a:endParaRPr sz="1100"/>
          </a:p>
          <a:p>
            <a:pPr indent="-215900" lvl="1" marL="558800" rtl="0" algn="l">
              <a:spcBef>
                <a:spcPts val="0"/>
              </a:spcBef>
              <a:spcAft>
                <a:spcPts val="0"/>
              </a:spcAft>
              <a:buSzPts val="1400"/>
              <a:buFont typeface="Noto Sans Symbols"/>
              <a:buChar char="▪"/>
            </a:pPr>
            <a:r>
              <a:rPr lang="en" sz="1100">
                <a:latin typeface="Candara"/>
                <a:ea typeface="Candara"/>
                <a:cs typeface="Candara"/>
                <a:sym typeface="Candara"/>
              </a:rPr>
              <a:t> Fairness: e.g., automatic approval or rejection of loan applications</a:t>
            </a:r>
            <a:endParaRPr sz="1100"/>
          </a:p>
          <a:p>
            <a:pPr indent="0" lvl="0" marL="0" rtl="0" algn="l">
              <a:spcBef>
                <a:spcPts val="0"/>
              </a:spcBef>
              <a:spcAft>
                <a:spcPts val="0"/>
              </a:spcAft>
              <a:buNone/>
            </a:pPr>
            <a:r>
              <a:rPr b="1" lang="en" sz="1400">
                <a:latin typeface="Candara"/>
                <a:ea typeface="Candara"/>
                <a:cs typeface="Candara"/>
                <a:sym typeface="Candara"/>
              </a:rPr>
              <a:t>Trust:</a:t>
            </a:r>
            <a:endParaRPr sz="1100"/>
          </a:p>
          <a:p>
            <a:pPr indent="-215900" lvl="1" marL="558800" rtl="0" algn="l">
              <a:spcBef>
                <a:spcPts val="0"/>
              </a:spcBef>
              <a:spcAft>
                <a:spcPts val="0"/>
              </a:spcAft>
              <a:buSzPts val="1400"/>
              <a:buFont typeface="Noto Sans Symbols"/>
              <a:buChar char="▪"/>
            </a:pPr>
            <a:r>
              <a:rPr lang="en" sz="1100">
                <a:latin typeface="Candara"/>
                <a:ea typeface="Candara"/>
                <a:cs typeface="Candara"/>
                <a:sym typeface="Candara"/>
              </a:rPr>
              <a:t> It is easier for humans to trust a business that explains its decisions</a:t>
            </a:r>
            <a:endParaRPr sz="1100"/>
          </a:p>
          <a:p>
            <a:pPr indent="0" lvl="0" marL="0" rtl="0" algn="l">
              <a:spcBef>
                <a:spcPts val="0"/>
              </a:spcBef>
              <a:spcAft>
                <a:spcPts val="0"/>
              </a:spcAft>
              <a:buNone/>
            </a:pPr>
            <a:r>
              <a:rPr b="1" lang="en" sz="1400">
                <a:latin typeface="Candara"/>
                <a:ea typeface="Candara"/>
                <a:cs typeface="Candara"/>
                <a:sym typeface="Candara"/>
              </a:rPr>
              <a:t>Legal Regulation:</a:t>
            </a:r>
            <a:endParaRPr sz="1100"/>
          </a:p>
          <a:p>
            <a:pPr indent="-215900" lvl="1" marL="558800" rtl="0" algn="l">
              <a:spcBef>
                <a:spcPts val="0"/>
              </a:spcBef>
              <a:spcAft>
                <a:spcPts val="0"/>
              </a:spcAft>
              <a:buSzPts val="1400"/>
              <a:buFont typeface="Arial"/>
              <a:buChar char="•"/>
            </a:pPr>
            <a:r>
              <a:rPr lang="en" sz="1100">
                <a:latin typeface="Candara"/>
                <a:ea typeface="Candara"/>
                <a:cs typeface="Candara"/>
                <a:sym typeface="Candara"/>
              </a:rPr>
              <a:t> GDPR: the customer has right to obtain explanation</a:t>
            </a:r>
            <a:endParaRPr sz="1100">
              <a:latin typeface="Candara"/>
              <a:ea typeface="Candara"/>
              <a:cs typeface="Candara"/>
              <a:sym typeface="Candara"/>
            </a:endParaRPr>
          </a:p>
        </p:txBody>
      </p:sp>
      <p:sp>
        <p:nvSpPr>
          <p:cNvPr id="201" name="Google Shape;201;p30"/>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202" name="Google Shape;202;p30"/>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2228850" y="201602"/>
            <a:ext cx="5829300" cy="1015663"/>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t>A Simple model for House Pricing regression</a:t>
            </a:r>
            <a:endParaRPr sz="2400"/>
          </a:p>
        </p:txBody>
      </p:sp>
      <p:sp>
        <p:nvSpPr>
          <p:cNvPr id="208" name="Google Shape;208;p31"/>
          <p:cNvSpPr txBox="1"/>
          <p:nvPr>
            <p:ph idx="1" type="body"/>
          </p:nvPr>
        </p:nvSpPr>
        <p:spPr>
          <a:xfrm>
            <a:off x="800100" y="1432684"/>
            <a:ext cx="7136416" cy="692497"/>
          </a:xfrm>
          <a:prstGeom prst="rect">
            <a:avLst/>
          </a:prstGeom>
          <a:noFill/>
          <a:ln>
            <a:noFill/>
          </a:ln>
        </p:spPr>
        <p:txBody>
          <a:bodyPr anchorCtr="0" anchor="t" bIns="0" lIns="0" spcFirstLastPara="1" rIns="0" wrap="square" tIns="0">
            <a:noAutofit/>
          </a:bodyPr>
          <a:lstStyle/>
          <a:p>
            <a:pPr indent="-247650" lvl="0" marL="254000" rtl="0" algn="l">
              <a:spcBef>
                <a:spcPts val="0"/>
              </a:spcBef>
              <a:spcAft>
                <a:spcPts val="0"/>
              </a:spcAft>
              <a:buClr>
                <a:schemeClr val="dk1"/>
              </a:buClr>
              <a:buSzPts val="1500"/>
              <a:buFont typeface="Arial"/>
              <a:buChar char="•"/>
            </a:pPr>
            <a:r>
              <a:rPr lang="en" sz="1500"/>
              <a:t> Predicting the selling price of a given house in the Boston (MA) area.</a:t>
            </a:r>
            <a:endParaRPr sz="1100"/>
          </a:p>
          <a:p>
            <a:pPr indent="-247650" lvl="0" marL="254000" rtl="0" algn="l">
              <a:spcBef>
                <a:spcPts val="0"/>
              </a:spcBef>
              <a:spcAft>
                <a:spcPts val="0"/>
              </a:spcAft>
              <a:buClr>
                <a:schemeClr val="dk1"/>
              </a:buClr>
              <a:buSzPts val="1500"/>
              <a:buFont typeface="Arial"/>
              <a:buChar char="•"/>
            </a:pPr>
            <a:r>
              <a:rPr lang="en" sz="1500"/>
              <a:t> As an application of this model in the real world, you can think about being a real state agent looking for a tool to help you on your day-to-day duties.</a:t>
            </a:r>
            <a:endParaRPr sz="1500"/>
          </a:p>
        </p:txBody>
      </p:sp>
      <p:sp>
        <p:nvSpPr>
          <p:cNvPr id="209" name="Google Shape;209;p31"/>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210" name="Google Shape;210;p31"/>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pic>
        <p:nvPicPr>
          <p:cNvPr id="211" name="Google Shape;211;p31"/>
          <p:cNvPicPr preferRelativeResize="0"/>
          <p:nvPr/>
        </p:nvPicPr>
        <p:blipFill rotWithShape="1">
          <a:blip r:embed="rId3">
            <a:alphaModFix/>
          </a:blip>
          <a:srcRect b="0" l="0" r="0" t="0"/>
          <a:stretch/>
        </p:blipFill>
        <p:spPr>
          <a:xfrm>
            <a:off x="800100" y="2303967"/>
            <a:ext cx="5301213" cy="2141657"/>
          </a:xfrm>
          <a:prstGeom prst="rect">
            <a:avLst/>
          </a:prstGeom>
          <a:noFill/>
          <a:ln>
            <a:noFill/>
          </a:ln>
        </p:spPr>
      </p:pic>
      <p:pic>
        <p:nvPicPr>
          <p:cNvPr descr="House Price Prediction : Advanced Regression Techniques | Vlog 7|Week 2| -  YouTube" id="212" name="Google Shape;212;p31"/>
          <p:cNvPicPr preferRelativeResize="0"/>
          <p:nvPr/>
        </p:nvPicPr>
        <p:blipFill rotWithShape="1">
          <a:blip r:embed="rId4">
            <a:alphaModFix/>
          </a:blip>
          <a:srcRect b="0" l="0" r="0" t="0"/>
          <a:stretch/>
        </p:blipFill>
        <p:spPr>
          <a:xfrm>
            <a:off x="571500" y="159743"/>
            <a:ext cx="1963178" cy="10993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Exploratory Data Analysis</a:t>
            </a:r>
            <a:endParaRPr sz="2400"/>
          </a:p>
        </p:txBody>
      </p:sp>
      <p:pic>
        <p:nvPicPr>
          <p:cNvPr id="219" name="Google Shape;219;p32"/>
          <p:cNvPicPr preferRelativeResize="0"/>
          <p:nvPr/>
        </p:nvPicPr>
        <p:blipFill rotWithShape="1">
          <a:blip r:embed="rId3">
            <a:alphaModFix/>
          </a:blip>
          <a:srcRect b="0" l="0" r="0" t="0"/>
          <a:stretch/>
        </p:blipFill>
        <p:spPr>
          <a:xfrm>
            <a:off x="342900" y="1028700"/>
            <a:ext cx="3961209" cy="3433847"/>
          </a:xfrm>
          <a:prstGeom prst="rect">
            <a:avLst/>
          </a:prstGeom>
          <a:noFill/>
          <a:ln>
            <a:noFill/>
          </a:ln>
        </p:spPr>
      </p:pic>
      <p:sp>
        <p:nvSpPr>
          <p:cNvPr id="220" name="Google Shape;220;p32"/>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221" name="Google Shape;221;p32"/>
          <p:cNvSpPr txBox="1"/>
          <p:nvPr>
            <p:ph idx="12" type="sldNum"/>
          </p:nvPr>
        </p:nvSpPr>
        <p:spPr>
          <a:xfrm>
            <a:off x="6583680" y="4776814"/>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pic>
        <p:nvPicPr>
          <p:cNvPr id="222" name="Google Shape;222;p32"/>
          <p:cNvPicPr preferRelativeResize="0"/>
          <p:nvPr/>
        </p:nvPicPr>
        <p:blipFill rotWithShape="1">
          <a:blip r:embed="rId4">
            <a:alphaModFix/>
          </a:blip>
          <a:srcRect b="0" l="0" r="0" t="0"/>
          <a:stretch/>
        </p:blipFill>
        <p:spPr>
          <a:xfrm>
            <a:off x="4304109" y="909679"/>
            <a:ext cx="3972862" cy="3671887"/>
          </a:xfrm>
          <a:prstGeom prst="rect">
            <a:avLst/>
          </a:prstGeom>
          <a:noFill/>
          <a:ln>
            <a:noFill/>
          </a:ln>
        </p:spPr>
      </p:pic>
      <p:sp>
        <p:nvSpPr>
          <p:cNvPr id="223" name="Google Shape;223;p32"/>
          <p:cNvSpPr/>
          <p:nvPr/>
        </p:nvSpPr>
        <p:spPr>
          <a:xfrm>
            <a:off x="1828800" y="4462547"/>
            <a:ext cx="712214"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Box Plot</a:t>
            </a:r>
            <a:endParaRPr sz="1100"/>
          </a:p>
        </p:txBody>
      </p:sp>
      <p:sp>
        <p:nvSpPr>
          <p:cNvPr id="224" name="Google Shape;224;p32"/>
          <p:cNvSpPr/>
          <p:nvPr/>
        </p:nvSpPr>
        <p:spPr>
          <a:xfrm>
            <a:off x="4794943" y="4513567"/>
            <a:ext cx="2840297"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Scatter Plot with polynomial fitted line</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Feature importance and Summary Plot</a:t>
            </a:r>
            <a:endParaRPr sz="2400"/>
          </a:p>
        </p:txBody>
      </p:sp>
      <p:sp>
        <p:nvSpPr>
          <p:cNvPr id="230" name="Google Shape;230;p3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231" name="Google Shape;231;p3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pic>
        <p:nvPicPr>
          <p:cNvPr id="232" name="Google Shape;232;p33"/>
          <p:cNvPicPr preferRelativeResize="0"/>
          <p:nvPr/>
        </p:nvPicPr>
        <p:blipFill rotWithShape="1">
          <a:blip r:embed="rId3">
            <a:alphaModFix/>
          </a:blip>
          <a:srcRect b="0" l="0" r="0" t="0"/>
          <a:stretch/>
        </p:blipFill>
        <p:spPr>
          <a:xfrm>
            <a:off x="342900" y="1143000"/>
            <a:ext cx="3729038" cy="2786063"/>
          </a:xfrm>
          <a:prstGeom prst="rect">
            <a:avLst/>
          </a:prstGeom>
          <a:noFill/>
          <a:ln>
            <a:noFill/>
          </a:ln>
        </p:spPr>
      </p:pic>
      <p:pic>
        <p:nvPicPr>
          <p:cNvPr id="233" name="Google Shape;233;p33"/>
          <p:cNvPicPr preferRelativeResize="0"/>
          <p:nvPr/>
        </p:nvPicPr>
        <p:blipFill rotWithShape="1">
          <a:blip r:embed="rId4">
            <a:alphaModFix/>
          </a:blip>
          <a:srcRect b="0" l="0" r="0" t="0"/>
          <a:stretch/>
        </p:blipFill>
        <p:spPr>
          <a:xfrm>
            <a:off x="4457700" y="1098838"/>
            <a:ext cx="3700463" cy="2814638"/>
          </a:xfrm>
          <a:prstGeom prst="rect">
            <a:avLst/>
          </a:prstGeom>
          <a:noFill/>
          <a:ln>
            <a:noFill/>
          </a:ln>
        </p:spPr>
      </p:pic>
      <p:sp>
        <p:nvSpPr>
          <p:cNvPr id="234" name="Google Shape;234;p33"/>
          <p:cNvSpPr/>
          <p:nvPr/>
        </p:nvSpPr>
        <p:spPr>
          <a:xfrm>
            <a:off x="5506113" y="4185221"/>
            <a:ext cx="264144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https://github.com/slundberg/shap</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687704" y="457257"/>
            <a:ext cx="7768500" cy="522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2400">
                <a:solidFill>
                  <a:schemeClr val="dk1"/>
                </a:solidFill>
              </a:rPr>
              <a:t>Additional plots</a:t>
            </a:r>
            <a:endParaRPr sz="2400"/>
          </a:p>
        </p:txBody>
      </p:sp>
      <p:sp>
        <p:nvSpPr>
          <p:cNvPr id="240" name="Google Shape;240;p34"/>
          <p:cNvSpPr txBox="1"/>
          <p:nvPr>
            <p:ph idx="1" type="body"/>
          </p:nvPr>
        </p:nvSpPr>
        <p:spPr>
          <a:xfrm>
            <a:off x="571800" y="1164300"/>
            <a:ext cx="8238600" cy="269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solidFill>
                  <a:srgbClr val="385622"/>
                </a:solidFill>
              </a:rPr>
              <a:t>Force Plots and dependence plots</a:t>
            </a:r>
            <a:endParaRPr sz="1800">
              <a:solidFill>
                <a:srgbClr val="385622"/>
              </a:solidFill>
            </a:endParaRPr>
          </a:p>
          <a:p>
            <a:pPr indent="0" lvl="0" marL="0" rtl="0" algn="l">
              <a:spcBef>
                <a:spcPts val="0"/>
              </a:spcBef>
              <a:spcAft>
                <a:spcPts val="0"/>
              </a:spcAft>
              <a:buClr>
                <a:schemeClr val="dk1"/>
              </a:buClr>
              <a:buSzPts val="1100"/>
              <a:buFont typeface="Arial"/>
              <a:buNone/>
            </a:pPr>
            <a:r>
              <a:rPr lang="en" sz="1800">
                <a:solidFill>
                  <a:srgbClr val="385622"/>
                </a:solidFill>
              </a:rPr>
              <a:t>Decision Plots</a:t>
            </a:r>
            <a:endParaRPr sz="1800">
              <a:solidFill>
                <a:srgbClr val="385622"/>
              </a:solidFill>
            </a:endParaRPr>
          </a:p>
          <a:p>
            <a:pPr indent="0" lvl="0" marL="0" rtl="0" algn="l">
              <a:spcBef>
                <a:spcPts val="0"/>
              </a:spcBef>
              <a:spcAft>
                <a:spcPts val="0"/>
              </a:spcAft>
              <a:buNone/>
            </a:pPr>
            <a:r>
              <a:t/>
            </a:r>
            <a:endParaRPr/>
          </a:p>
        </p:txBody>
      </p:sp>
      <p:pic>
        <p:nvPicPr>
          <p:cNvPr id="241" name="Google Shape;241;p34"/>
          <p:cNvPicPr preferRelativeResize="0"/>
          <p:nvPr/>
        </p:nvPicPr>
        <p:blipFill>
          <a:blip r:embed="rId3">
            <a:alphaModFix/>
          </a:blip>
          <a:stretch>
            <a:fillRect/>
          </a:stretch>
        </p:blipFill>
        <p:spPr>
          <a:xfrm>
            <a:off x="1119675" y="1808275"/>
            <a:ext cx="6172200" cy="1314450"/>
          </a:xfrm>
          <a:prstGeom prst="rect">
            <a:avLst/>
          </a:prstGeom>
          <a:noFill/>
          <a:ln>
            <a:noFill/>
          </a:ln>
        </p:spPr>
      </p:pic>
      <p:sp>
        <p:nvSpPr>
          <p:cNvPr id="242" name="Google Shape;242;p34"/>
          <p:cNvSpPr txBox="1"/>
          <p:nvPr/>
        </p:nvSpPr>
        <p:spPr>
          <a:xfrm>
            <a:off x="914175" y="3224725"/>
            <a:ext cx="6787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u="sng">
                <a:solidFill>
                  <a:schemeClr val="hlink"/>
                </a:solidFill>
                <a:latin typeface="Calibri"/>
                <a:ea typeface="Calibri"/>
                <a:cs typeface="Calibri"/>
                <a:sym typeface="Calibri"/>
                <a:hlinkClick r:id="rId4"/>
              </a:rPr>
              <a:t>https://slundberg.github.io/shap/notebooks/plots/decision_plot.html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Demo time..</a:t>
            </a:r>
            <a:endParaRPr sz="2400"/>
          </a:p>
        </p:txBody>
      </p:sp>
      <p:sp>
        <p:nvSpPr>
          <p:cNvPr id="248" name="Google Shape;248;p35"/>
          <p:cNvSpPr txBox="1"/>
          <p:nvPr>
            <p:ph idx="1" type="body"/>
          </p:nvPr>
        </p:nvSpPr>
        <p:spPr>
          <a:xfrm>
            <a:off x="2628900" y="1164298"/>
            <a:ext cx="5854370" cy="60016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t>Jupyter Notebook..</a:t>
            </a:r>
            <a:endParaRPr sz="1100"/>
          </a:p>
          <a:p>
            <a:pPr indent="0" lvl="0" marL="0" rtl="0" algn="l">
              <a:spcBef>
                <a:spcPts val="0"/>
              </a:spcBef>
              <a:spcAft>
                <a:spcPts val="0"/>
              </a:spcAft>
              <a:buNone/>
            </a:pPr>
            <a:r>
              <a:t/>
            </a:r>
            <a:endParaRPr sz="1100"/>
          </a:p>
        </p:txBody>
      </p:sp>
      <p:sp>
        <p:nvSpPr>
          <p:cNvPr id="249" name="Google Shape;249;p3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250" name="Google Shape;250;p3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256" name="Google Shape;256;p36"/>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
        <p:nvSpPr>
          <p:cNvPr id="257" name="Google Shape;257;p36"/>
          <p:cNvSpPr/>
          <p:nvPr/>
        </p:nvSpPr>
        <p:spPr>
          <a:xfrm>
            <a:off x="1371600" y="685800"/>
            <a:ext cx="7486650"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ndara"/>
                <a:ea typeface="Candara"/>
                <a:cs typeface="Candara"/>
                <a:sym typeface="Candara"/>
              </a:rPr>
              <a:t>“ Interpretability is the degree to which a human can understand the cause of a decision.”</a:t>
            </a:r>
            <a:endParaRPr sz="1100"/>
          </a:p>
          <a:p>
            <a:pPr indent="0" lvl="0" marL="0" marR="0" rtl="0" algn="l">
              <a:spcBef>
                <a:spcPts val="0"/>
              </a:spcBef>
              <a:spcAft>
                <a:spcPts val="0"/>
              </a:spcAft>
              <a:buNone/>
            </a:pPr>
            <a:r>
              <a:rPr lang="en" sz="1400">
                <a:solidFill>
                  <a:schemeClr val="dk1"/>
                </a:solidFill>
                <a:latin typeface="Candara"/>
                <a:ea typeface="Candara"/>
                <a:cs typeface="Candara"/>
                <a:sym typeface="Candara"/>
              </a:rPr>
              <a:t> -- Miller, Tim. “Explanation in artificial intelligence: Insights from the social sciences.”</a:t>
            </a:r>
            <a:endParaRPr sz="1400">
              <a:solidFill>
                <a:schemeClr val="dk1"/>
              </a:solidFill>
              <a:latin typeface="Candara"/>
              <a:ea typeface="Candara"/>
              <a:cs typeface="Candara"/>
              <a:sym typeface="Candara"/>
            </a:endParaRPr>
          </a:p>
        </p:txBody>
      </p:sp>
      <p:sp>
        <p:nvSpPr>
          <p:cNvPr id="258" name="Google Shape;258;p36"/>
          <p:cNvSpPr txBox="1"/>
          <p:nvPr/>
        </p:nvSpPr>
        <p:spPr>
          <a:xfrm>
            <a:off x="3696900" y="3616525"/>
            <a:ext cx="4942500" cy="88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385622"/>
                </a:solidFill>
                <a:latin typeface="Candara"/>
                <a:ea typeface="Candara"/>
                <a:cs typeface="Candara"/>
                <a:sym typeface="Candara"/>
              </a:rPr>
              <a:t>Ada Lovelace Datathon 2021</a:t>
            </a:r>
            <a:endParaRPr sz="2400"/>
          </a:p>
          <a:p>
            <a:pPr indent="0" lvl="0" marL="0" rtl="0" algn="l">
              <a:lnSpc>
                <a:spcPct val="115000"/>
              </a:lnSpc>
              <a:spcBef>
                <a:spcPts val="0"/>
              </a:spcBef>
              <a:spcAft>
                <a:spcPts val="0"/>
              </a:spcAft>
              <a:buNone/>
            </a:pPr>
            <a:r>
              <a:rPr lang="en" sz="1100" u="sng">
                <a:solidFill>
                  <a:schemeClr val="hlink"/>
                </a:solidFill>
                <a:latin typeface="Candara"/>
                <a:ea typeface="Candara"/>
                <a:cs typeface="Candara"/>
                <a:sym typeface="Candara"/>
                <a:hlinkClick r:id="rId3"/>
              </a:rPr>
              <a:t>https://www.facebook.com/events/991656231357176/</a:t>
            </a:r>
            <a:endParaRPr sz="1100" u="sng">
              <a:solidFill>
                <a:schemeClr val="hlink"/>
              </a:solidFill>
              <a:latin typeface="Candara"/>
              <a:ea typeface="Candara"/>
              <a:cs typeface="Candara"/>
              <a:sym typeface="Candara"/>
            </a:endParaRPr>
          </a:p>
          <a:p>
            <a:pPr indent="0" lvl="0" marL="0" rtl="0" algn="l">
              <a:lnSpc>
                <a:spcPct val="115000"/>
              </a:lnSpc>
              <a:spcBef>
                <a:spcPts val="0"/>
              </a:spcBef>
              <a:spcAft>
                <a:spcPts val="0"/>
              </a:spcAft>
              <a:buNone/>
            </a:pPr>
            <a:r>
              <a:rPr b="1" lang="en" sz="1100" u="sng">
                <a:solidFill>
                  <a:schemeClr val="hlink"/>
                </a:solidFill>
                <a:latin typeface="Candara"/>
                <a:ea typeface="Candara"/>
                <a:cs typeface="Candara"/>
                <a:sym typeface="Candara"/>
                <a:hlinkClick r:id="rId4"/>
              </a:rPr>
              <a:t>Bangladesh Open Source Network - BdOSN</a:t>
            </a:r>
            <a:r>
              <a:rPr lang="en" sz="1100">
                <a:solidFill>
                  <a:schemeClr val="dk1"/>
                </a:solidFill>
                <a:latin typeface="Candara"/>
                <a:ea typeface="Candara"/>
                <a:cs typeface="Candara"/>
                <a:sym typeface="Candara"/>
              </a:rPr>
              <a:t> and </a:t>
            </a:r>
            <a:r>
              <a:rPr b="1" lang="en" sz="1100" u="sng">
                <a:solidFill>
                  <a:schemeClr val="hlink"/>
                </a:solidFill>
                <a:latin typeface="Candara"/>
                <a:ea typeface="Candara"/>
                <a:cs typeface="Candara"/>
                <a:sym typeface="Candara"/>
                <a:hlinkClick r:id="rId5"/>
              </a:rPr>
              <a:t>Her WILL</a:t>
            </a:r>
            <a:endParaRPr b="1" sz="1100" u="sng">
              <a:solidFill>
                <a:schemeClr val="hlink"/>
              </a:solidFill>
              <a:latin typeface="Candara"/>
              <a:ea typeface="Candara"/>
              <a:cs typeface="Candara"/>
              <a:sym typeface="Canda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320702" y="262607"/>
            <a:ext cx="7675304" cy="2999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Business Intelligence, Data Mining and Data warehousing </a:t>
            </a:r>
            <a:endParaRPr sz="1100"/>
          </a:p>
        </p:txBody>
      </p:sp>
      <p:pic>
        <p:nvPicPr>
          <p:cNvPr id="264" name="Google Shape;264;p37"/>
          <p:cNvPicPr preferRelativeResize="0"/>
          <p:nvPr>
            <p:ph idx="1" type="body"/>
          </p:nvPr>
        </p:nvPicPr>
        <p:blipFill rotWithShape="1">
          <a:blip r:embed="rId3">
            <a:alphaModFix/>
          </a:blip>
          <a:srcRect b="0" l="0" r="0" t="17030"/>
          <a:stretch/>
        </p:blipFill>
        <p:spPr>
          <a:xfrm>
            <a:off x="1543050" y="731114"/>
            <a:ext cx="5858707" cy="1916713"/>
          </a:xfrm>
          <a:prstGeom prst="rect">
            <a:avLst/>
          </a:prstGeom>
          <a:noFill/>
          <a:ln>
            <a:noFill/>
          </a:ln>
        </p:spPr>
      </p:pic>
      <p:sp>
        <p:nvSpPr>
          <p:cNvPr id="265" name="Google Shape;265;p37"/>
          <p:cNvSpPr txBox="1"/>
          <p:nvPr/>
        </p:nvSpPr>
        <p:spPr>
          <a:xfrm>
            <a:off x="617220" y="2846474"/>
            <a:ext cx="8126730" cy="1315744"/>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Calibri"/>
                <a:ea typeface="Calibri"/>
                <a:cs typeface="Calibri"/>
                <a:sym typeface="Calibri"/>
              </a:rPr>
              <a:t>Business Intelligence </a:t>
            </a:r>
            <a:r>
              <a:rPr lang="en" sz="1400">
                <a:solidFill>
                  <a:schemeClr val="dk1"/>
                </a:solidFill>
                <a:latin typeface="Calibri"/>
                <a:ea typeface="Calibri"/>
                <a:cs typeface="Calibri"/>
                <a:sym typeface="Calibri"/>
              </a:rPr>
              <a:t>is an activity which contributes to the growth of any company.</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Calibri"/>
                <a:ea typeface="Calibri"/>
                <a:cs typeface="Calibri"/>
                <a:sym typeface="Calibri"/>
              </a:rPr>
              <a:t>Data Mining </a:t>
            </a:r>
            <a:r>
              <a:rPr lang="en" sz="1400">
                <a:solidFill>
                  <a:schemeClr val="dk1"/>
                </a:solidFill>
                <a:latin typeface="Calibri"/>
                <a:ea typeface="Calibri"/>
                <a:cs typeface="Calibri"/>
                <a:sym typeface="Calibri"/>
              </a:rPr>
              <a:t>is the process of analyzing the data in different dimensions and Summarizing it into useful info.</a:t>
            </a:r>
            <a:endParaRPr sz="1100"/>
          </a:p>
          <a:p>
            <a:pPr indent="0" lvl="2" marL="685800" marR="0" rtl="0" algn="l">
              <a:spcBef>
                <a:spcPts val="0"/>
              </a:spcBef>
              <a:spcAft>
                <a:spcPts val="0"/>
              </a:spcAft>
              <a:buNone/>
            </a:pPr>
            <a:r>
              <a:rPr b="0" i="0" lang="en" sz="1400" u="none" cap="none" strike="noStrike">
                <a:solidFill>
                  <a:schemeClr val="dk1"/>
                </a:solidFill>
                <a:latin typeface="Calibri"/>
                <a:ea typeface="Calibri"/>
                <a:cs typeface="Calibri"/>
                <a:sym typeface="Calibri"/>
              </a:rPr>
              <a:t>Data is searched, retrieved and analyzed from a data warehouse (other storage mechanism) to answer business questions.</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Calibri"/>
                <a:ea typeface="Calibri"/>
                <a:cs typeface="Calibri"/>
                <a:sym typeface="Calibri"/>
              </a:rPr>
              <a:t>Data Warehousing </a:t>
            </a:r>
            <a:r>
              <a:rPr lang="en" sz="1400">
                <a:solidFill>
                  <a:schemeClr val="dk1"/>
                </a:solidFill>
                <a:latin typeface="Calibri"/>
                <a:ea typeface="Calibri"/>
                <a:cs typeface="Calibri"/>
                <a:sym typeface="Calibri"/>
              </a:rPr>
              <a:t>is about storing analytical data in a structure suitable for data mining. </a:t>
            </a:r>
            <a:endParaRPr sz="1400">
              <a:solidFill>
                <a:schemeClr val="dk1"/>
              </a:solidFill>
              <a:latin typeface="Calibri"/>
              <a:ea typeface="Calibri"/>
              <a:cs typeface="Calibri"/>
              <a:sym typeface="Calibri"/>
            </a:endParaRPr>
          </a:p>
        </p:txBody>
      </p:sp>
      <p:sp>
        <p:nvSpPr>
          <p:cNvPr id="266" name="Google Shape;266;p3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rgbClr val="888888"/>
                </a:solidFill>
                <a:latin typeface="Calibri"/>
                <a:ea typeface="Calibri"/>
                <a:cs typeface="Calibri"/>
                <a:sym typeface="Calibri"/>
              </a:rPr>
              <a:t>BD presentation 2020</a:t>
            </a:r>
            <a:endParaRPr sz="900">
              <a:solidFill>
                <a:srgbClr val="888888"/>
              </a:solidFill>
              <a:latin typeface="Calibri"/>
              <a:ea typeface="Calibri"/>
              <a:cs typeface="Calibri"/>
              <a:sym typeface="Calibri"/>
            </a:endParaRPr>
          </a:p>
        </p:txBody>
      </p:sp>
      <p:sp>
        <p:nvSpPr>
          <p:cNvPr id="267" name="Google Shape;267;p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Data at different Stages before reporting</a:t>
            </a:r>
            <a:endParaRPr sz="2400"/>
          </a:p>
        </p:txBody>
      </p:sp>
      <p:pic>
        <p:nvPicPr>
          <p:cNvPr id="273" name="Google Shape;273;p38"/>
          <p:cNvPicPr preferRelativeResize="0"/>
          <p:nvPr>
            <p:ph idx="1" type="body"/>
          </p:nvPr>
        </p:nvPicPr>
        <p:blipFill rotWithShape="1">
          <a:blip r:embed="rId3">
            <a:alphaModFix/>
          </a:blip>
          <a:srcRect b="0" l="0" r="0" t="0"/>
          <a:stretch/>
        </p:blipFill>
        <p:spPr>
          <a:xfrm>
            <a:off x="171626" y="1673686"/>
            <a:ext cx="8800748" cy="208210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74" name="Google Shape;274;p38"/>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275" name="Google Shape;275;p38"/>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687704" y="457257"/>
            <a:ext cx="2740819" cy="522922"/>
          </a:xfrm>
          <a:prstGeom prst="rect">
            <a:avLst/>
          </a:prstGeom>
          <a:noFill/>
          <a:ln>
            <a:noFill/>
          </a:ln>
        </p:spPr>
        <p:txBody>
          <a:bodyPr anchorCtr="0" anchor="t" bIns="0" lIns="0" spcFirstLastPara="1" rIns="0" wrap="square" tIns="10000">
            <a:noAutofit/>
          </a:bodyPr>
          <a:lstStyle/>
          <a:p>
            <a:pPr indent="0" lvl="0" marL="12700" rtl="0" algn="l">
              <a:lnSpc>
                <a:spcPct val="100000"/>
              </a:lnSpc>
              <a:spcBef>
                <a:spcPts val="0"/>
              </a:spcBef>
              <a:spcAft>
                <a:spcPts val="0"/>
              </a:spcAft>
              <a:buNone/>
            </a:pPr>
            <a:r>
              <a:rPr lang="en" sz="2300">
                <a:solidFill>
                  <a:srgbClr val="6F2F9F"/>
                </a:solidFill>
              </a:rPr>
              <a:t>Session Outline</a:t>
            </a:r>
            <a:endParaRPr sz="2300">
              <a:solidFill>
                <a:srgbClr val="6F2F9F"/>
              </a:solidFill>
            </a:endParaRPr>
          </a:p>
        </p:txBody>
      </p:sp>
      <p:sp>
        <p:nvSpPr>
          <p:cNvPr id="102" name="Google Shape;102;p21"/>
          <p:cNvSpPr/>
          <p:nvPr/>
        </p:nvSpPr>
        <p:spPr>
          <a:xfrm>
            <a:off x="6286500" y="1143000"/>
            <a:ext cx="2256758" cy="26426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 name="Google Shape;103;p21"/>
          <p:cNvSpPr txBox="1"/>
          <p:nvPr/>
        </p:nvSpPr>
        <p:spPr>
          <a:xfrm>
            <a:off x="842924" y="1177100"/>
            <a:ext cx="5100676" cy="3410069"/>
          </a:xfrm>
          <a:prstGeom prst="rect">
            <a:avLst/>
          </a:prstGeom>
          <a:noFill/>
          <a:ln>
            <a:noFill/>
          </a:ln>
        </p:spPr>
        <p:txBody>
          <a:bodyPr anchorCtr="0" anchor="t" bIns="0" lIns="0" spcFirstLastPara="1" rIns="0" wrap="square" tIns="9050">
            <a:noAutofit/>
          </a:bodyPr>
          <a:lstStyle/>
          <a:p>
            <a:pPr indent="-342900" lvl="0" marL="355600" marR="0" rtl="0" algn="l">
              <a:spcBef>
                <a:spcPts val="0"/>
              </a:spcBef>
              <a:spcAft>
                <a:spcPts val="0"/>
              </a:spcAft>
              <a:buClr>
                <a:schemeClr val="dk1"/>
              </a:buClr>
              <a:buSzPts val="1800"/>
              <a:buFont typeface="Noto Sans Symbols"/>
              <a:buChar char="▪"/>
            </a:pPr>
            <a:r>
              <a:rPr lang="en" sz="1800">
                <a:solidFill>
                  <a:schemeClr val="dk1"/>
                </a:solidFill>
                <a:latin typeface="Candara"/>
                <a:ea typeface="Candara"/>
                <a:cs typeface="Candara"/>
                <a:sym typeface="Candara"/>
              </a:rPr>
              <a:t>Who am I and What I Do?</a:t>
            </a:r>
            <a:endParaRPr sz="1100"/>
          </a:p>
          <a:p>
            <a:pPr indent="-342900" lvl="0" marL="355600" marR="0" rtl="0" algn="l">
              <a:spcBef>
                <a:spcPts val="100"/>
              </a:spcBef>
              <a:spcAft>
                <a:spcPts val="0"/>
              </a:spcAft>
              <a:buClr>
                <a:schemeClr val="dk1"/>
              </a:buClr>
              <a:buSzPts val="1800"/>
              <a:buFont typeface="Noto Sans Symbols"/>
              <a:buChar char="▪"/>
            </a:pPr>
            <a:r>
              <a:rPr lang="en" sz="1800">
                <a:solidFill>
                  <a:schemeClr val="dk1"/>
                </a:solidFill>
                <a:latin typeface="Candara"/>
                <a:ea typeface="Candara"/>
                <a:cs typeface="Candara"/>
                <a:sym typeface="Candara"/>
              </a:rPr>
              <a:t>Model Interpretation: Explaining what an Artificially Intelligent model is learning from the data.</a:t>
            </a:r>
            <a:endParaRPr sz="1100"/>
          </a:p>
          <a:p>
            <a:pPr indent="-342900" lvl="0" marL="355600" marR="0" rtl="0" algn="l">
              <a:spcBef>
                <a:spcPts val="100"/>
              </a:spcBef>
              <a:spcAft>
                <a:spcPts val="0"/>
              </a:spcAft>
              <a:buClr>
                <a:schemeClr val="dk1"/>
              </a:buClr>
              <a:buSzPts val="1800"/>
              <a:buFont typeface="Noto Sans Symbols"/>
              <a:buChar char="▪"/>
            </a:pPr>
            <a:r>
              <a:rPr lang="en" sz="1800">
                <a:solidFill>
                  <a:schemeClr val="dk1"/>
                </a:solidFill>
                <a:latin typeface="Candara"/>
                <a:ea typeface="Candara"/>
                <a:cs typeface="Candara"/>
                <a:sym typeface="Candara"/>
              </a:rPr>
              <a:t>Demo..</a:t>
            </a:r>
            <a:endParaRPr sz="1100"/>
          </a:p>
          <a:p>
            <a:pPr indent="-342900" lvl="0" marL="355600" marR="0" rtl="0" algn="l">
              <a:lnSpc>
                <a:spcPct val="100000"/>
              </a:lnSpc>
              <a:spcBef>
                <a:spcPts val="100"/>
              </a:spcBef>
              <a:spcAft>
                <a:spcPts val="0"/>
              </a:spcAft>
              <a:buClr>
                <a:schemeClr val="dk1"/>
              </a:buClr>
              <a:buSzPts val="1800"/>
              <a:buFont typeface="Noto Sans Symbols"/>
              <a:buChar char="▪"/>
            </a:pPr>
            <a:r>
              <a:rPr lang="en" sz="1800">
                <a:solidFill>
                  <a:schemeClr val="dk1"/>
                </a:solidFill>
                <a:latin typeface="Candara"/>
                <a:ea typeface="Candara"/>
                <a:cs typeface="Candara"/>
                <a:sym typeface="Candara"/>
              </a:rPr>
              <a:t>Brief description of case studies in</a:t>
            </a:r>
            <a:endParaRPr sz="1100"/>
          </a:p>
          <a:p>
            <a:pPr indent="-342900" lvl="1" marL="698500" marR="0" rtl="0" algn="l">
              <a:spcBef>
                <a:spcPts val="100"/>
              </a:spcBef>
              <a:spcAft>
                <a:spcPts val="0"/>
              </a:spcAft>
              <a:buClr>
                <a:schemeClr val="dk1"/>
              </a:buClr>
              <a:buSzPts val="1800"/>
              <a:buFont typeface="Noto Sans Symbols"/>
              <a:buChar char="▪"/>
            </a:pPr>
            <a:r>
              <a:rPr b="0" i="0" lang="en" sz="1800" u="none" cap="none" strike="noStrike">
                <a:solidFill>
                  <a:schemeClr val="dk1"/>
                </a:solidFill>
                <a:latin typeface="Candara"/>
                <a:ea typeface="Candara"/>
                <a:cs typeface="Candara"/>
                <a:sym typeface="Candara"/>
              </a:rPr>
              <a:t>Customer-Relationship Management</a:t>
            </a:r>
            <a:endParaRPr sz="1100"/>
          </a:p>
          <a:p>
            <a:pPr indent="-342900" lvl="1" marL="698500" marR="0" rtl="0" algn="l">
              <a:spcBef>
                <a:spcPts val="100"/>
              </a:spcBef>
              <a:spcAft>
                <a:spcPts val="0"/>
              </a:spcAft>
              <a:buClr>
                <a:schemeClr val="dk1"/>
              </a:buClr>
              <a:buSzPts val="1800"/>
              <a:buFont typeface="Noto Sans Symbols"/>
              <a:buChar char="▪"/>
            </a:pPr>
            <a:r>
              <a:rPr b="0" i="0" lang="en" sz="1800" u="none" cap="none" strike="noStrike">
                <a:solidFill>
                  <a:schemeClr val="dk1"/>
                </a:solidFill>
                <a:latin typeface="Candara"/>
                <a:ea typeface="Candara"/>
                <a:cs typeface="Candara"/>
                <a:sym typeface="Candara"/>
              </a:rPr>
              <a:t>Financial</a:t>
            </a:r>
            <a:endParaRPr sz="1100"/>
          </a:p>
          <a:p>
            <a:pPr indent="-342900" lvl="1" marL="698500" marR="0" rtl="0" algn="l">
              <a:spcBef>
                <a:spcPts val="100"/>
              </a:spcBef>
              <a:spcAft>
                <a:spcPts val="0"/>
              </a:spcAft>
              <a:buClr>
                <a:schemeClr val="dk1"/>
              </a:buClr>
              <a:buSzPts val="1800"/>
              <a:buFont typeface="Noto Sans Symbols"/>
              <a:buChar char="▪"/>
            </a:pPr>
            <a:r>
              <a:rPr b="0" i="0" lang="en" sz="1800" u="none" cap="none" strike="noStrike">
                <a:solidFill>
                  <a:schemeClr val="dk1"/>
                </a:solidFill>
                <a:latin typeface="Candara"/>
                <a:ea typeface="Candara"/>
                <a:cs typeface="Candara"/>
                <a:sym typeface="Candara"/>
              </a:rPr>
              <a:t>Retail</a:t>
            </a:r>
            <a:endParaRPr sz="1100"/>
          </a:p>
          <a:p>
            <a:pPr indent="-342900" lvl="1" marL="698500" marR="0" rtl="0" algn="l">
              <a:spcBef>
                <a:spcPts val="100"/>
              </a:spcBef>
              <a:spcAft>
                <a:spcPts val="0"/>
              </a:spcAft>
              <a:buClr>
                <a:schemeClr val="dk1"/>
              </a:buClr>
              <a:buSzPts val="1800"/>
              <a:buFont typeface="Noto Sans Symbols"/>
              <a:buChar char="▪"/>
            </a:pPr>
            <a:r>
              <a:rPr b="0" i="0" lang="en" sz="1800" u="none" cap="none" strike="noStrike">
                <a:solidFill>
                  <a:schemeClr val="dk1"/>
                </a:solidFill>
                <a:latin typeface="Candara"/>
                <a:ea typeface="Candara"/>
                <a:cs typeface="Candara"/>
                <a:sym typeface="Candara"/>
              </a:rPr>
              <a:t>Use Cases in bioinformatics and environmental science</a:t>
            </a:r>
            <a:endParaRPr sz="1100"/>
          </a:p>
          <a:p>
            <a:pPr indent="-342900" lvl="0" marL="355600" marR="0" rtl="0" algn="l">
              <a:spcBef>
                <a:spcPts val="100"/>
              </a:spcBef>
              <a:spcAft>
                <a:spcPts val="0"/>
              </a:spcAft>
              <a:buClr>
                <a:schemeClr val="dk1"/>
              </a:buClr>
              <a:buSzPts val="1800"/>
              <a:buFont typeface="Noto Sans Symbols"/>
              <a:buChar char="▪"/>
            </a:pPr>
            <a:r>
              <a:rPr lang="en" sz="1800">
                <a:solidFill>
                  <a:schemeClr val="dk1"/>
                </a:solidFill>
                <a:latin typeface="Candara"/>
                <a:ea typeface="Candara"/>
                <a:cs typeface="Candara"/>
                <a:sym typeface="Candara"/>
              </a:rPr>
              <a:t>Summary</a:t>
            </a:r>
            <a:endParaRPr sz="1100"/>
          </a:p>
        </p:txBody>
      </p:sp>
      <p:sp>
        <p:nvSpPr>
          <p:cNvPr id="104" name="Google Shape;104;p21"/>
          <p:cNvSpPr txBox="1"/>
          <p:nvPr>
            <p:ph idx="11" type="ftr"/>
          </p:nvPr>
        </p:nvSpPr>
        <p:spPr>
          <a:xfrm>
            <a:off x="2956787" y="4666823"/>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105" name="Google Shape;105;p21"/>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9"/>
          <p:cNvPicPr preferRelativeResize="0"/>
          <p:nvPr>
            <p:ph idx="1" type="body"/>
          </p:nvPr>
        </p:nvPicPr>
        <p:blipFill rotWithShape="1">
          <a:blip r:embed="rId3">
            <a:alphaModFix/>
          </a:blip>
          <a:srcRect b="0" l="0" r="0" t="0"/>
          <a:stretch/>
        </p:blipFill>
        <p:spPr>
          <a:xfrm>
            <a:off x="971550" y="725632"/>
            <a:ext cx="7099396" cy="412932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81" name="Google Shape;281;p39"/>
          <p:cNvSpPr txBox="1"/>
          <p:nvPr>
            <p:ph type="title"/>
          </p:nvPr>
        </p:nvSpPr>
        <p:spPr>
          <a:xfrm>
            <a:off x="687705" y="202709"/>
            <a:ext cx="7768590" cy="52292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Skills</a:t>
            </a:r>
            <a:r>
              <a:rPr lang="en" sz="2400"/>
              <a:t> that you can gain for yourselves….</a:t>
            </a:r>
            <a:endParaRPr sz="2400"/>
          </a:p>
        </p:txBody>
      </p:sp>
      <p:sp>
        <p:nvSpPr>
          <p:cNvPr id="282" name="Google Shape;282;p39"/>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283" name="Google Shape;283;p39"/>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2743200" y="2171700"/>
            <a:ext cx="4227196" cy="52292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Some Use Cases</a:t>
            </a:r>
            <a:endParaRPr sz="2400"/>
          </a:p>
        </p:txBody>
      </p:sp>
      <p:sp>
        <p:nvSpPr>
          <p:cNvPr id="289" name="Google Shape;289;p40"/>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290" name="Google Shape;290;p40"/>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515302" y="685800"/>
            <a:ext cx="7911466" cy="787063"/>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Customer Relationship  Management (CRM) </a:t>
            </a:r>
            <a:endParaRPr sz="2400"/>
          </a:p>
        </p:txBody>
      </p:sp>
      <p:pic>
        <p:nvPicPr>
          <p:cNvPr id="296" name="Google Shape;296;p41"/>
          <p:cNvPicPr preferRelativeResize="0"/>
          <p:nvPr/>
        </p:nvPicPr>
        <p:blipFill rotWithShape="1">
          <a:blip r:embed="rId3">
            <a:alphaModFix/>
          </a:blip>
          <a:srcRect b="0" l="0" r="0" t="0"/>
          <a:stretch/>
        </p:blipFill>
        <p:spPr>
          <a:xfrm>
            <a:off x="1743075" y="1224998"/>
            <a:ext cx="4291965" cy="3583791"/>
          </a:xfrm>
          <a:prstGeom prst="rect">
            <a:avLst/>
          </a:prstGeom>
          <a:noFill/>
          <a:ln>
            <a:noFill/>
          </a:ln>
        </p:spPr>
      </p:pic>
      <p:sp>
        <p:nvSpPr>
          <p:cNvPr id="297" name="Google Shape;297;p41"/>
          <p:cNvSpPr txBox="1"/>
          <p:nvPr>
            <p:ph idx="11" type="ftr"/>
          </p:nvPr>
        </p:nvSpPr>
        <p:spPr>
          <a:xfrm>
            <a:off x="3108960" y="4783455"/>
            <a:ext cx="2926080" cy="115416"/>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t>BD presentation 2020</a:t>
            </a:r>
            <a:endParaRPr sz="800"/>
          </a:p>
        </p:txBody>
      </p:sp>
      <p:sp>
        <p:nvSpPr>
          <p:cNvPr id="298" name="Google Shape;298;p41"/>
          <p:cNvSpPr txBox="1"/>
          <p:nvPr>
            <p:ph idx="12" type="sldNum"/>
          </p:nvPr>
        </p:nvSpPr>
        <p:spPr>
          <a:xfrm>
            <a:off x="6583680" y="4783455"/>
            <a:ext cx="2103120" cy="115416"/>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800"/>
              <a:t>‹#›</a:t>
            </a:fld>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1543050" y="403632"/>
            <a:ext cx="6858000" cy="1015663"/>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CRM-I : Customer Retention</a:t>
            </a:r>
            <a:br>
              <a:rPr lang="en" sz="2400"/>
            </a:br>
            <a:endParaRPr sz="2400"/>
          </a:p>
        </p:txBody>
      </p:sp>
      <p:sp>
        <p:nvSpPr>
          <p:cNvPr id="304" name="Google Shape;304;p42"/>
          <p:cNvSpPr txBox="1"/>
          <p:nvPr>
            <p:ph idx="1" type="body"/>
          </p:nvPr>
        </p:nvSpPr>
        <p:spPr>
          <a:xfrm>
            <a:off x="4770995" y="1250137"/>
            <a:ext cx="3600451" cy="3070071"/>
          </a:xfrm>
          <a:prstGeom prst="rect">
            <a:avLst/>
          </a:prstGeom>
          <a:noFill/>
          <a:ln>
            <a:noFill/>
          </a:ln>
        </p:spPr>
        <p:txBody>
          <a:bodyPr anchorCtr="0" anchor="t" bIns="0" lIns="0" spcFirstLastPara="1" rIns="0" wrap="square" tIns="0">
            <a:noAutofit/>
          </a:bodyPr>
          <a:lstStyle/>
          <a:p>
            <a:pPr indent="-336550" lvl="0" marL="342900" rtl="0" algn="just">
              <a:spcBef>
                <a:spcPts val="0"/>
              </a:spcBef>
              <a:spcAft>
                <a:spcPts val="0"/>
              </a:spcAft>
              <a:buClr>
                <a:schemeClr val="dk1"/>
              </a:buClr>
              <a:buSzPts val="1500"/>
              <a:buFont typeface="Arial"/>
              <a:buChar char="•"/>
            </a:pPr>
            <a:r>
              <a:rPr lang="en" sz="1500"/>
              <a:t>Customer retention is the process of analyzing and predicting customer  behavior.</a:t>
            </a:r>
            <a:endParaRPr sz="1100"/>
          </a:p>
          <a:p>
            <a:pPr indent="-336550" lvl="0" marL="342900" rtl="0" algn="just">
              <a:spcBef>
                <a:spcPts val="0"/>
              </a:spcBef>
              <a:spcAft>
                <a:spcPts val="0"/>
              </a:spcAft>
              <a:buClr>
                <a:schemeClr val="dk1"/>
              </a:buClr>
              <a:buSzPts val="1500"/>
              <a:buFont typeface="Arial"/>
              <a:buChar char="•"/>
            </a:pPr>
            <a:r>
              <a:rPr lang="en" sz="1500"/>
              <a:t>Probably the most widely used application in data  mining.</a:t>
            </a:r>
            <a:endParaRPr sz="1100"/>
          </a:p>
          <a:p>
            <a:pPr indent="-241300" lvl="0" marL="342900" rtl="0" algn="just">
              <a:spcBef>
                <a:spcPts val="0"/>
              </a:spcBef>
              <a:spcAft>
                <a:spcPts val="0"/>
              </a:spcAft>
              <a:buClr>
                <a:schemeClr val="dk1"/>
              </a:buClr>
              <a:buSzPts val="1500"/>
              <a:buFont typeface="Arial"/>
              <a:buNone/>
            </a:pPr>
            <a:r>
              <a:t/>
            </a:r>
            <a:endParaRPr sz="1500"/>
          </a:p>
          <a:p>
            <a:pPr indent="0" lvl="0" marL="0" rtl="0" algn="just">
              <a:spcBef>
                <a:spcPts val="0"/>
              </a:spcBef>
              <a:spcAft>
                <a:spcPts val="0"/>
              </a:spcAft>
              <a:buNone/>
            </a:pPr>
            <a:r>
              <a:t/>
            </a:r>
            <a:endParaRPr sz="1500"/>
          </a:p>
          <a:p>
            <a:pPr indent="-336550" lvl="0" marL="342900" rtl="0" algn="just">
              <a:spcBef>
                <a:spcPts val="0"/>
              </a:spcBef>
              <a:spcAft>
                <a:spcPts val="0"/>
              </a:spcAft>
              <a:buClr>
                <a:schemeClr val="dk1"/>
              </a:buClr>
              <a:buSzPts val="1500"/>
              <a:buFont typeface="Arial"/>
              <a:buChar char="•"/>
            </a:pPr>
            <a:r>
              <a:rPr lang="en" sz="1500"/>
              <a:t>Companies can study customers and try to predict if  they will </a:t>
            </a:r>
            <a:r>
              <a:rPr lang="en" sz="1500">
                <a:solidFill>
                  <a:srgbClr val="FF0000"/>
                </a:solidFill>
              </a:rPr>
              <a:t>churn</a:t>
            </a:r>
            <a:r>
              <a:rPr lang="en" sz="1500"/>
              <a:t> in the future. For customers likely  to churn the company may offer </a:t>
            </a:r>
            <a:r>
              <a:rPr lang="en" sz="1500">
                <a:solidFill>
                  <a:srgbClr val="FF0000"/>
                </a:solidFill>
              </a:rPr>
              <a:t>discounts and  promotions</a:t>
            </a:r>
            <a:r>
              <a:rPr lang="en" sz="1500"/>
              <a:t>.</a:t>
            </a:r>
            <a:endParaRPr sz="1100"/>
          </a:p>
          <a:p>
            <a:pPr indent="0" lvl="0" marL="0" rtl="0" algn="l">
              <a:spcBef>
                <a:spcPts val="0"/>
              </a:spcBef>
              <a:spcAft>
                <a:spcPts val="0"/>
              </a:spcAft>
              <a:buNone/>
            </a:pPr>
            <a:r>
              <a:t/>
            </a:r>
            <a:endParaRPr sz="1100"/>
          </a:p>
        </p:txBody>
      </p:sp>
      <p:pic>
        <p:nvPicPr>
          <p:cNvPr id="305" name="Google Shape;305;p42"/>
          <p:cNvPicPr preferRelativeResize="0"/>
          <p:nvPr/>
        </p:nvPicPr>
        <p:blipFill rotWithShape="1">
          <a:blip r:embed="rId3">
            <a:alphaModFix/>
          </a:blip>
          <a:srcRect b="0" l="0" r="0" t="0"/>
          <a:stretch/>
        </p:blipFill>
        <p:spPr>
          <a:xfrm>
            <a:off x="742950" y="403632"/>
            <a:ext cx="598407" cy="514350"/>
          </a:xfrm>
          <a:prstGeom prst="roundRect">
            <a:avLst>
              <a:gd fmla="val 11111" name="adj"/>
            </a:avLst>
          </a:prstGeom>
          <a:noFill/>
          <a:ln cap="rnd" cmpd="sng" w="190500">
            <a:solidFill>
              <a:srgbClr val="C8C6BD"/>
            </a:solidFill>
            <a:prstDash val="solid"/>
            <a:round/>
            <a:headEnd len="sm" w="sm" type="none"/>
            <a:tailEnd len="sm" w="sm" type="none"/>
          </a:ln>
          <a:effectLst>
            <a:outerShdw blurRad="101600" rotWithShape="0" algn="tl" dir="7200000" dist="50800">
              <a:srgbClr val="000000">
                <a:alpha val="44705"/>
              </a:srgbClr>
            </a:outerShdw>
          </a:effectLst>
        </p:spPr>
      </p:pic>
      <p:pic>
        <p:nvPicPr>
          <p:cNvPr id="306" name="Google Shape;306;p42"/>
          <p:cNvPicPr preferRelativeResize="0"/>
          <p:nvPr/>
        </p:nvPicPr>
        <p:blipFill rotWithShape="1">
          <a:blip r:embed="rId4">
            <a:alphaModFix/>
          </a:blip>
          <a:srcRect b="0" l="11902" r="10066" t="0"/>
          <a:stretch/>
        </p:blipFill>
        <p:spPr>
          <a:xfrm>
            <a:off x="529549" y="985804"/>
            <a:ext cx="4211843" cy="3514725"/>
          </a:xfrm>
          <a:prstGeom prst="rect">
            <a:avLst/>
          </a:prstGeom>
          <a:noFill/>
          <a:ln>
            <a:noFill/>
          </a:ln>
        </p:spPr>
      </p:pic>
      <p:sp>
        <p:nvSpPr>
          <p:cNvPr id="307" name="Google Shape;307;p42"/>
          <p:cNvSpPr/>
          <p:nvPr/>
        </p:nvSpPr>
        <p:spPr>
          <a:xfrm>
            <a:off x="2114550" y="4381882"/>
            <a:ext cx="2267416" cy="692497"/>
          </a:xfrm>
          <a:prstGeom prst="rect">
            <a:avLst/>
          </a:prstGeom>
          <a:noFill/>
          <a:ln>
            <a:noFill/>
          </a:ln>
        </p:spPr>
        <p:txBody>
          <a:bodyPr anchorCtr="0" anchor="t" bIns="34275" lIns="68575" spcFirstLastPara="1" rIns="68575" wrap="square" tIns="34275">
            <a:noAutofit/>
          </a:bodyPr>
          <a:lstStyle/>
          <a:p>
            <a:pPr indent="-342900" lvl="0" marL="342900" marR="0" rtl="0" algn="l">
              <a:spcBef>
                <a:spcPts val="0"/>
              </a:spcBef>
              <a:spcAft>
                <a:spcPts val="0"/>
              </a:spcAft>
              <a:buClr>
                <a:schemeClr val="dk1"/>
              </a:buClr>
              <a:buSzPts val="1400"/>
              <a:buFont typeface="Arial"/>
              <a:buChar char="•"/>
            </a:pPr>
            <a:r>
              <a:rPr lang="en" sz="1400">
                <a:solidFill>
                  <a:schemeClr val="dk1"/>
                </a:solidFill>
                <a:latin typeface="Candara"/>
                <a:ea typeface="Candara"/>
                <a:cs typeface="Candara"/>
                <a:sym typeface="Candara"/>
              </a:rPr>
              <a:t>Retention Offer</a:t>
            </a:r>
            <a:endParaRPr sz="1100"/>
          </a:p>
          <a:p>
            <a:pPr indent="-342900" lvl="0" marL="342900" marR="0" rtl="0" algn="l">
              <a:spcBef>
                <a:spcPts val="0"/>
              </a:spcBef>
              <a:spcAft>
                <a:spcPts val="0"/>
              </a:spcAft>
              <a:buClr>
                <a:schemeClr val="dk1"/>
              </a:buClr>
              <a:buSzPts val="1400"/>
              <a:buFont typeface="Arial"/>
              <a:buChar char="•"/>
            </a:pPr>
            <a:r>
              <a:rPr lang="en" sz="1400">
                <a:solidFill>
                  <a:schemeClr val="dk1"/>
                </a:solidFill>
                <a:latin typeface="Candara"/>
                <a:ea typeface="Candara"/>
                <a:cs typeface="Candara"/>
                <a:sym typeface="Candara"/>
              </a:rPr>
              <a:t>Campaign Optimization</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8" name="Google Shape;308;p42"/>
          <p:cNvSpPr txBox="1"/>
          <p:nvPr>
            <p:ph idx="11" type="ftr"/>
          </p:nvPr>
        </p:nvSpPr>
        <p:spPr>
          <a:xfrm>
            <a:off x="3113440" y="4912042"/>
            <a:ext cx="2926080" cy="115416"/>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t>BD presentation 2020</a:t>
            </a:r>
            <a:endParaRPr sz="800"/>
          </a:p>
        </p:txBody>
      </p:sp>
      <p:sp>
        <p:nvSpPr>
          <p:cNvPr id="309" name="Google Shape;309;p42"/>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ph type="title"/>
          </p:nvPr>
        </p:nvSpPr>
        <p:spPr>
          <a:xfrm>
            <a:off x="342900" y="239103"/>
            <a:ext cx="8056244" cy="1015663"/>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CRM-II: Generate new promotions  and sales</a:t>
            </a:r>
            <a:br>
              <a:rPr lang="en" sz="2400"/>
            </a:br>
            <a:endParaRPr sz="2400"/>
          </a:p>
        </p:txBody>
      </p:sp>
      <p:sp>
        <p:nvSpPr>
          <p:cNvPr id="315" name="Google Shape;315;p43"/>
          <p:cNvSpPr txBox="1"/>
          <p:nvPr>
            <p:ph idx="1" type="body"/>
          </p:nvPr>
        </p:nvSpPr>
        <p:spPr>
          <a:xfrm>
            <a:off x="500872" y="1308566"/>
            <a:ext cx="3926714" cy="3250096"/>
          </a:xfrm>
          <a:prstGeom prst="rect">
            <a:avLst/>
          </a:prstGeom>
          <a:noFill/>
          <a:ln>
            <a:noFill/>
          </a:ln>
        </p:spPr>
        <p:txBody>
          <a:bodyPr anchorCtr="0" anchor="t" bIns="0" lIns="0" spcFirstLastPara="1" rIns="0" wrap="square" tIns="0">
            <a:noAutofit/>
          </a:bodyPr>
          <a:lstStyle/>
          <a:p>
            <a:pPr indent="-342900" lvl="0" marL="342900" rtl="0" algn="l">
              <a:spcBef>
                <a:spcPts val="0"/>
              </a:spcBef>
              <a:spcAft>
                <a:spcPts val="0"/>
              </a:spcAft>
              <a:buClr>
                <a:schemeClr val="dk1"/>
              </a:buClr>
              <a:buSzPts val="1400"/>
              <a:buFont typeface="Arial"/>
              <a:buChar char="•"/>
            </a:pPr>
            <a:r>
              <a:rPr lang="en" sz="1400"/>
              <a:t>Customer databases may be segmented according to a  number of factors that make up their profile. </a:t>
            </a:r>
            <a:endParaRPr sz="1100"/>
          </a:p>
          <a:p>
            <a:pPr indent="-254000" lvl="0" marL="342900" rtl="0" algn="l">
              <a:spcBef>
                <a:spcPts val="0"/>
              </a:spcBef>
              <a:spcAft>
                <a:spcPts val="0"/>
              </a:spcAft>
              <a:buClr>
                <a:schemeClr val="dk1"/>
              </a:buClr>
              <a:buSzPts val="1400"/>
              <a:buFont typeface="Arial"/>
              <a:buNone/>
            </a:pPr>
            <a:r>
              <a:t/>
            </a:r>
            <a:endParaRPr sz="1400"/>
          </a:p>
          <a:p>
            <a:pPr indent="-342900" lvl="0" marL="342900" rtl="0" algn="l">
              <a:spcBef>
                <a:spcPts val="0"/>
              </a:spcBef>
              <a:spcAft>
                <a:spcPts val="0"/>
              </a:spcAft>
              <a:buClr>
                <a:schemeClr val="dk1"/>
              </a:buClr>
              <a:buSzPts val="1400"/>
              <a:buFont typeface="Arial"/>
              <a:buChar char="•"/>
            </a:pPr>
            <a:r>
              <a:rPr lang="en" sz="1400"/>
              <a:t> Promotions and products that have been successful with  some customers in a group can be offered to other  within the same group: known as </a:t>
            </a:r>
            <a:r>
              <a:rPr lang="en" sz="1400">
                <a:solidFill>
                  <a:srgbClr val="FF0000"/>
                </a:solidFill>
              </a:rPr>
              <a:t>cross-selling</a:t>
            </a:r>
            <a:r>
              <a:rPr lang="en" sz="1400"/>
              <a:t>.</a:t>
            </a:r>
            <a:endParaRPr sz="1100"/>
          </a:p>
          <a:p>
            <a:pPr indent="0" lvl="0" marL="0" rtl="0" algn="l">
              <a:spcBef>
                <a:spcPts val="0"/>
              </a:spcBef>
              <a:spcAft>
                <a:spcPts val="0"/>
              </a:spcAft>
              <a:buNone/>
            </a:pPr>
            <a:r>
              <a:t/>
            </a:r>
            <a:endParaRPr sz="1400"/>
          </a:p>
          <a:p>
            <a:pPr indent="-342900" lvl="0" marL="342900" rtl="0" algn="l">
              <a:spcBef>
                <a:spcPts val="0"/>
              </a:spcBef>
              <a:spcAft>
                <a:spcPts val="0"/>
              </a:spcAft>
              <a:buClr>
                <a:schemeClr val="dk1"/>
              </a:buClr>
              <a:buSzPts val="1400"/>
              <a:buFont typeface="Arial"/>
              <a:buChar char="•"/>
            </a:pPr>
            <a:r>
              <a:rPr lang="en" sz="1400"/>
              <a:t>Another aspect of CRM is </a:t>
            </a:r>
            <a:r>
              <a:rPr lang="en" sz="1400">
                <a:solidFill>
                  <a:srgbClr val="FF0000"/>
                </a:solidFill>
              </a:rPr>
              <a:t>targeted mail-shots</a:t>
            </a:r>
            <a:r>
              <a:rPr lang="en" sz="1400"/>
              <a:t> to produce  better responses (typically only about 5% of mailed or  less respond to mail-shot campaigns).</a:t>
            </a:r>
            <a:endParaRPr sz="1100"/>
          </a:p>
        </p:txBody>
      </p:sp>
      <p:pic>
        <p:nvPicPr>
          <p:cNvPr id="316" name="Google Shape;316;p43"/>
          <p:cNvPicPr preferRelativeResize="0"/>
          <p:nvPr/>
        </p:nvPicPr>
        <p:blipFill rotWithShape="1">
          <a:blip r:embed="rId3">
            <a:alphaModFix/>
          </a:blip>
          <a:srcRect b="0" l="0" r="0" t="0"/>
          <a:stretch/>
        </p:blipFill>
        <p:spPr>
          <a:xfrm>
            <a:off x="4531182" y="1085850"/>
            <a:ext cx="4475877" cy="1902421"/>
          </a:xfrm>
          <a:prstGeom prst="rect">
            <a:avLst/>
          </a:prstGeom>
          <a:noFill/>
          <a:ln>
            <a:noFill/>
          </a:ln>
        </p:spPr>
      </p:pic>
      <p:pic>
        <p:nvPicPr>
          <p:cNvPr descr="Targeted Mail - Allied Media" id="317" name="Google Shape;317;p43"/>
          <p:cNvPicPr preferRelativeResize="0"/>
          <p:nvPr/>
        </p:nvPicPr>
        <p:blipFill rotWithShape="1">
          <a:blip r:embed="rId4">
            <a:alphaModFix/>
          </a:blip>
          <a:srcRect b="0" l="0" r="0" t="0"/>
          <a:stretch/>
        </p:blipFill>
        <p:spPr>
          <a:xfrm>
            <a:off x="5399983" y="3200400"/>
            <a:ext cx="2738275" cy="1525610"/>
          </a:xfrm>
          <a:prstGeom prst="rect">
            <a:avLst/>
          </a:prstGeom>
          <a:noFill/>
          <a:ln>
            <a:noFill/>
          </a:ln>
        </p:spPr>
      </p:pic>
      <p:sp>
        <p:nvSpPr>
          <p:cNvPr id="318" name="Google Shape;318;p4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319" name="Google Shape;319;p4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571805" y="457200"/>
            <a:ext cx="8572500" cy="50783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Pharmaceutical companies Example </a:t>
            </a:r>
            <a:endParaRPr sz="2400"/>
          </a:p>
        </p:txBody>
      </p:sp>
      <p:sp>
        <p:nvSpPr>
          <p:cNvPr id="325" name="Google Shape;325;p44"/>
          <p:cNvSpPr txBox="1"/>
          <p:nvPr>
            <p:ph idx="1" type="body"/>
          </p:nvPr>
        </p:nvSpPr>
        <p:spPr>
          <a:xfrm>
            <a:off x="3593630" y="1428750"/>
            <a:ext cx="4882819" cy="251607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Candara"/>
                <a:ea typeface="Candara"/>
                <a:cs typeface="Candara"/>
                <a:sym typeface="Candara"/>
              </a:rPr>
              <a:t>Target:</a:t>
            </a:r>
            <a:endParaRPr sz="1100"/>
          </a:p>
          <a:p>
            <a:pPr indent="-342900" lvl="0" marL="342900" rtl="0" algn="l">
              <a:spcBef>
                <a:spcPts val="0"/>
              </a:spcBef>
              <a:spcAft>
                <a:spcPts val="0"/>
              </a:spcAft>
              <a:buClr>
                <a:schemeClr val="dk1"/>
              </a:buClr>
              <a:buSzPts val="1200"/>
              <a:buFont typeface="Arial"/>
              <a:buChar char="•"/>
            </a:pPr>
            <a:r>
              <a:rPr lang="en" sz="1200">
                <a:latin typeface="Candara"/>
                <a:ea typeface="Candara"/>
                <a:cs typeface="Candara"/>
                <a:sym typeface="Candara"/>
              </a:rPr>
              <a:t>Increase the number of prescriptions written for a company’s drugs.</a:t>
            </a:r>
            <a:endParaRPr sz="1100"/>
          </a:p>
          <a:p>
            <a:pPr indent="0" lvl="0" marL="0" rtl="0" algn="l">
              <a:spcBef>
                <a:spcPts val="0"/>
              </a:spcBef>
              <a:spcAft>
                <a:spcPts val="0"/>
              </a:spcAft>
              <a:buNone/>
            </a:pPr>
            <a:r>
              <a:t/>
            </a:r>
            <a:endParaRPr sz="1200">
              <a:latin typeface="Candara"/>
              <a:ea typeface="Candara"/>
              <a:cs typeface="Candara"/>
              <a:sym typeface="Candara"/>
            </a:endParaRPr>
          </a:p>
          <a:p>
            <a:pPr indent="0" lvl="0" marL="0" rtl="0" algn="l">
              <a:spcBef>
                <a:spcPts val="0"/>
              </a:spcBef>
              <a:spcAft>
                <a:spcPts val="0"/>
              </a:spcAft>
              <a:buNone/>
            </a:pPr>
            <a:r>
              <a:rPr lang="en" sz="1200">
                <a:latin typeface="Candara"/>
                <a:ea typeface="Candara"/>
                <a:cs typeface="Candara"/>
                <a:sym typeface="Candara"/>
              </a:rPr>
              <a:t>Information Available: </a:t>
            </a:r>
            <a:endParaRPr sz="1100"/>
          </a:p>
          <a:p>
            <a:pPr indent="-342900" lvl="0" marL="342900" rtl="0" algn="l">
              <a:spcBef>
                <a:spcPts val="0"/>
              </a:spcBef>
              <a:spcAft>
                <a:spcPts val="0"/>
              </a:spcAft>
              <a:buClr>
                <a:schemeClr val="dk1"/>
              </a:buClr>
              <a:buSzPts val="1200"/>
              <a:buFont typeface="Arial"/>
              <a:buChar char="•"/>
            </a:pPr>
            <a:r>
              <a:rPr lang="en" sz="1200">
                <a:latin typeface="Candara"/>
                <a:ea typeface="Candara"/>
                <a:cs typeface="Candara"/>
                <a:sym typeface="Candara"/>
              </a:rPr>
              <a:t>Background information: Specialty of physician.</a:t>
            </a:r>
            <a:endParaRPr sz="1100"/>
          </a:p>
          <a:p>
            <a:pPr indent="-342900" lvl="0" marL="342900" rtl="0" algn="l">
              <a:spcBef>
                <a:spcPts val="0"/>
              </a:spcBef>
              <a:spcAft>
                <a:spcPts val="0"/>
              </a:spcAft>
              <a:buClr>
                <a:schemeClr val="dk1"/>
              </a:buClr>
              <a:buSzPts val="1200"/>
              <a:buFont typeface="Arial"/>
              <a:buChar char="•"/>
            </a:pPr>
            <a:r>
              <a:rPr lang="en" sz="1200"/>
              <a:t>Statistics  collected on the sales per physician of prescription  drugs.</a:t>
            </a:r>
            <a:endParaRPr sz="1100"/>
          </a:p>
          <a:p>
            <a:pPr indent="-342900" lvl="0" marL="342900" rtl="0" algn="l">
              <a:spcBef>
                <a:spcPts val="0"/>
              </a:spcBef>
              <a:spcAft>
                <a:spcPts val="0"/>
              </a:spcAft>
              <a:buClr>
                <a:schemeClr val="dk1"/>
              </a:buClr>
              <a:buSzPts val="1200"/>
              <a:buFont typeface="Arial"/>
              <a:buChar char="•"/>
            </a:pPr>
            <a:r>
              <a:rPr lang="en" sz="1200">
                <a:latin typeface="Candara"/>
                <a:ea typeface="Candara"/>
                <a:cs typeface="Candara"/>
                <a:sym typeface="Candara"/>
              </a:rPr>
              <a:t>Records of sales force’s visits  and the number of samples left with physician.</a:t>
            </a:r>
            <a:endParaRPr sz="1100"/>
          </a:p>
          <a:p>
            <a:pPr indent="0" lvl="0" marL="0" rtl="0" algn="l">
              <a:spcBef>
                <a:spcPts val="0"/>
              </a:spcBef>
              <a:spcAft>
                <a:spcPts val="0"/>
              </a:spcAft>
              <a:buNone/>
            </a:pPr>
            <a:r>
              <a:t/>
            </a:r>
            <a:endParaRPr sz="1200"/>
          </a:p>
          <a:p>
            <a:pPr indent="-342900" lvl="0" marL="342900" rtl="0" algn="l">
              <a:spcBef>
                <a:spcPts val="0"/>
              </a:spcBef>
              <a:spcAft>
                <a:spcPts val="0"/>
              </a:spcAft>
              <a:buClr>
                <a:schemeClr val="dk1"/>
              </a:buClr>
              <a:buSzPts val="1200"/>
              <a:buFont typeface="Arial"/>
              <a:buChar char="•"/>
            </a:pPr>
            <a:r>
              <a:rPr lang="en" sz="1200">
                <a:latin typeface="Candara"/>
                <a:ea typeface="Candara"/>
                <a:cs typeface="Candara"/>
                <a:sym typeface="Candara"/>
              </a:rPr>
              <a:t>The profiling of physicians could help pharmaceutical companies to </a:t>
            </a:r>
            <a:r>
              <a:rPr lang="en" sz="1200">
                <a:solidFill>
                  <a:srgbClr val="FF0000"/>
                </a:solidFill>
                <a:latin typeface="Candara"/>
                <a:ea typeface="Candara"/>
                <a:cs typeface="Candara"/>
                <a:sym typeface="Candara"/>
              </a:rPr>
              <a:t>direct the efforts of their  representatives towards those physicians that are likely  to be interested in the company’s products.</a:t>
            </a:r>
            <a:endParaRPr sz="1100"/>
          </a:p>
          <a:p>
            <a:pPr indent="0" lvl="0" marL="0" rtl="0" algn="l">
              <a:spcBef>
                <a:spcPts val="0"/>
              </a:spcBef>
              <a:spcAft>
                <a:spcPts val="0"/>
              </a:spcAft>
              <a:buNone/>
            </a:pPr>
            <a:r>
              <a:t/>
            </a:r>
            <a:endParaRPr sz="1100"/>
          </a:p>
        </p:txBody>
      </p:sp>
      <p:pic>
        <p:nvPicPr>
          <p:cNvPr descr="Top 10 Pharmaceutical Companies In The World" id="326" name="Google Shape;326;p44"/>
          <p:cNvPicPr preferRelativeResize="0"/>
          <p:nvPr/>
        </p:nvPicPr>
        <p:blipFill rotWithShape="1">
          <a:blip r:embed="rId3">
            <a:alphaModFix/>
          </a:blip>
          <a:srcRect b="0" l="0" r="0" t="0"/>
          <a:stretch/>
        </p:blipFill>
        <p:spPr>
          <a:xfrm>
            <a:off x="679041" y="1600200"/>
            <a:ext cx="2457450" cy="2457450"/>
          </a:xfrm>
          <a:prstGeom prst="rect">
            <a:avLst/>
          </a:prstGeom>
          <a:noFill/>
          <a:ln>
            <a:noFill/>
          </a:ln>
        </p:spPr>
      </p:pic>
      <p:sp>
        <p:nvSpPr>
          <p:cNvPr id="327" name="Google Shape;327;p4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328" name="Google Shape;328;p44"/>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5"/>
          <p:cNvSpPr txBox="1"/>
          <p:nvPr>
            <p:ph type="title"/>
          </p:nvPr>
        </p:nvSpPr>
        <p:spPr>
          <a:xfrm>
            <a:off x="687704" y="457257"/>
            <a:ext cx="7768590" cy="1015663"/>
          </a:xfrm>
          <a:prstGeom prst="rect">
            <a:avLst/>
          </a:prstGeom>
          <a:noFill/>
          <a:ln>
            <a:noFill/>
          </a:ln>
        </p:spPr>
        <p:txBody>
          <a:bodyPr anchorCtr="0" anchor="t" bIns="0" lIns="0" spcFirstLastPara="1" rIns="0" wrap="square" tIns="0">
            <a:noAutofit/>
          </a:bodyPr>
          <a:lstStyle/>
          <a:p>
            <a:pPr indent="0" lvl="0" marL="215900" rtl="0" algn="l">
              <a:lnSpc>
                <a:spcPct val="100000"/>
              </a:lnSpc>
              <a:spcBef>
                <a:spcPts val="0"/>
              </a:spcBef>
              <a:spcAft>
                <a:spcPts val="0"/>
              </a:spcAft>
              <a:buNone/>
            </a:pPr>
            <a:r>
              <a:rPr lang="en" sz="2400">
                <a:latin typeface="Candara"/>
                <a:ea typeface="Candara"/>
                <a:cs typeface="Candara"/>
                <a:sym typeface="Candara"/>
              </a:rPr>
              <a:t>E-COMMERCE and Personalized Experience</a:t>
            </a:r>
            <a:endParaRPr sz="2400">
              <a:latin typeface="Candara"/>
              <a:ea typeface="Candara"/>
              <a:cs typeface="Candara"/>
              <a:sym typeface="Candara"/>
            </a:endParaRPr>
          </a:p>
        </p:txBody>
      </p:sp>
      <p:sp>
        <p:nvSpPr>
          <p:cNvPr id="334" name="Google Shape;334;p45"/>
          <p:cNvSpPr txBox="1"/>
          <p:nvPr>
            <p:ph idx="1" type="body"/>
          </p:nvPr>
        </p:nvSpPr>
        <p:spPr>
          <a:xfrm>
            <a:off x="686104" y="1657350"/>
            <a:ext cx="8000695" cy="1654733"/>
          </a:xfrm>
          <a:prstGeom prst="rect">
            <a:avLst/>
          </a:prstGeom>
          <a:noFill/>
          <a:ln>
            <a:noFill/>
          </a:ln>
        </p:spPr>
        <p:txBody>
          <a:bodyPr anchorCtr="0" anchor="t" bIns="0" lIns="0" spcFirstLastPara="1" rIns="0" wrap="square" tIns="0">
            <a:noAutofit/>
          </a:bodyPr>
          <a:lstStyle/>
          <a:p>
            <a:pPr indent="-171450" lvl="0" marL="177800" marR="76200" rtl="0" algn="l">
              <a:lnSpc>
                <a:spcPct val="91500"/>
              </a:lnSpc>
              <a:spcBef>
                <a:spcPts val="0"/>
              </a:spcBef>
              <a:spcAft>
                <a:spcPts val="0"/>
              </a:spcAft>
              <a:buClr>
                <a:srgbClr val="0066FF"/>
              </a:buClr>
              <a:buSzPts val="1500"/>
              <a:buFont typeface="Arial"/>
              <a:buChar char="•"/>
            </a:pPr>
            <a:r>
              <a:rPr lang="en" sz="1500">
                <a:latin typeface="Candara"/>
                <a:ea typeface="Candara"/>
                <a:cs typeface="Candara"/>
                <a:sym typeface="Candara"/>
              </a:rPr>
              <a:t>Customer and transaction data collected on the Internet  in increasing amounts.</a:t>
            </a:r>
            <a:endParaRPr sz="1500">
              <a:latin typeface="Candara"/>
              <a:ea typeface="Candara"/>
              <a:cs typeface="Candara"/>
              <a:sym typeface="Candara"/>
            </a:endParaRPr>
          </a:p>
          <a:p>
            <a:pPr indent="-171450" lvl="0" marL="177800" marR="228600" rtl="0" algn="l">
              <a:lnSpc>
                <a:spcPct val="103000"/>
              </a:lnSpc>
              <a:spcBef>
                <a:spcPts val="200"/>
              </a:spcBef>
              <a:spcAft>
                <a:spcPts val="0"/>
              </a:spcAft>
              <a:buClr>
                <a:srgbClr val="0066FF"/>
              </a:buClr>
              <a:buSzPts val="1500"/>
              <a:buFont typeface="Arial"/>
              <a:buChar char="•"/>
            </a:pPr>
            <a:r>
              <a:rPr lang="en" sz="1500">
                <a:latin typeface="Candara"/>
                <a:ea typeface="Candara"/>
                <a:cs typeface="Candara"/>
                <a:sym typeface="Candara"/>
              </a:rPr>
              <a:t>Personal data and account history easily collected for online shopping as process is automated.</a:t>
            </a:r>
            <a:endParaRPr sz="1500">
              <a:latin typeface="Candara"/>
              <a:ea typeface="Candara"/>
              <a:cs typeface="Candara"/>
              <a:sym typeface="Candara"/>
            </a:endParaRPr>
          </a:p>
          <a:p>
            <a:pPr indent="-171450" lvl="0" marL="177800" marR="406400" rtl="0" algn="l">
              <a:lnSpc>
                <a:spcPct val="102499"/>
              </a:lnSpc>
              <a:spcBef>
                <a:spcPts val="200"/>
              </a:spcBef>
              <a:spcAft>
                <a:spcPts val="0"/>
              </a:spcAft>
              <a:buClr>
                <a:srgbClr val="0066FF"/>
              </a:buClr>
              <a:buSzPts val="1500"/>
              <a:buFont typeface="Arial"/>
              <a:buChar char="•"/>
            </a:pPr>
            <a:r>
              <a:rPr lang="en" sz="1500">
                <a:latin typeface="Candara"/>
                <a:ea typeface="Candara"/>
                <a:cs typeface="Candara"/>
                <a:sym typeface="Candara"/>
              </a:rPr>
              <a:t>Sequence of steps customer went through may be  recorded, enabling the delivery of a personalized  shopping experience.</a:t>
            </a:r>
            <a:endParaRPr sz="1500">
              <a:latin typeface="Candara"/>
              <a:ea typeface="Candara"/>
              <a:cs typeface="Candara"/>
              <a:sym typeface="Candara"/>
            </a:endParaRPr>
          </a:p>
          <a:p>
            <a:pPr indent="-171450" lvl="0" marL="177800" marR="114300" rtl="0" algn="l">
              <a:lnSpc>
                <a:spcPct val="92500"/>
              </a:lnSpc>
              <a:spcBef>
                <a:spcPts val="400"/>
              </a:spcBef>
              <a:spcAft>
                <a:spcPts val="0"/>
              </a:spcAft>
              <a:buClr>
                <a:srgbClr val="0066FF"/>
              </a:buClr>
              <a:buSzPts val="1500"/>
              <a:buFont typeface="Arial"/>
              <a:buChar char="•"/>
            </a:pPr>
            <a:r>
              <a:rPr lang="en" sz="1500">
                <a:latin typeface="Candara"/>
                <a:ea typeface="Candara"/>
                <a:cs typeface="Candara"/>
                <a:sym typeface="Candara"/>
              </a:rPr>
              <a:t>Web mining, or click stream analysis, is the application  of data mining to web server logs.</a:t>
            </a:r>
            <a:endParaRPr sz="1500">
              <a:latin typeface="Candara"/>
              <a:ea typeface="Candara"/>
              <a:cs typeface="Candara"/>
              <a:sym typeface="Candara"/>
            </a:endParaRPr>
          </a:p>
          <a:p>
            <a:pPr indent="-171450" lvl="0" marL="177800" marR="0" rtl="0" algn="l">
              <a:lnSpc>
                <a:spcPct val="103000"/>
              </a:lnSpc>
              <a:spcBef>
                <a:spcPts val="200"/>
              </a:spcBef>
              <a:spcAft>
                <a:spcPts val="0"/>
              </a:spcAft>
              <a:buClr>
                <a:srgbClr val="0066FF"/>
              </a:buClr>
              <a:buSzPts val="1500"/>
              <a:buFont typeface="Arial"/>
              <a:buChar char="•"/>
            </a:pPr>
            <a:r>
              <a:rPr lang="en" sz="1500">
                <a:latin typeface="Candara"/>
                <a:ea typeface="Candara"/>
                <a:cs typeface="Candara"/>
                <a:sym typeface="Candara"/>
              </a:rPr>
              <a:t>Can help with decisions such as how-to layout site, what  adverts to show, etc?</a:t>
            </a:r>
            <a:endParaRPr sz="1500">
              <a:latin typeface="Candara"/>
              <a:ea typeface="Candara"/>
              <a:cs typeface="Candara"/>
              <a:sym typeface="Candara"/>
            </a:endParaRPr>
          </a:p>
        </p:txBody>
      </p:sp>
      <p:sp>
        <p:nvSpPr>
          <p:cNvPr id="335" name="Google Shape;335;p4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336" name="Google Shape;336;p4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6"/>
          <p:cNvSpPr txBox="1"/>
          <p:nvPr>
            <p:ph type="title"/>
          </p:nvPr>
        </p:nvSpPr>
        <p:spPr>
          <a:xfrm>
            <a:off x="687704" y="457257"/>
            <a:ext cx="7768590" cy="50783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latin typeface="Candara"/>
                <a:ea typeface="Candara"/>
                <a:cs typeface="Candara"/>
                <a:sym typeface="Candara"/>
              </a:rPr>
              <a:t>Data Mining in Financial Sector</a:t>
            </a:r>
            <a:endParaRPr sz="2400">
              <a:latin typeface="Candara"/>
              <a:ea typeface="Candara"/>
              <a:cs typeface="Candara"/>
              <a:sym typeface="Candara"/>
            </a:endParaRPr>
          </a:p>
        </p:txBody>
      </p:sp>
      <p:sp>
        <p:nvSpPr>
          <p:cNvPr id="343" name="Google Shape;343;p46"/>
          <p:cNvSpPr txBox="1"/>
          <p:nvPr>
            <p:ph idx="1" type="body"/>
          </p:nvPr>
        </p:nvSpPr>
        <p:spPr>
          <a:xfrm>
            <a:off x="800100" y="1164298"/>
            <a:ext cx="7683169" cy="3300904"/>
          </a:xfrm>
          <a:prstGeom prst="rect">
            <a:avLst/>
          </a:prstGeom>
          <a:noFill/>
          <a:ln>
            <a:noFill/>
          </a:ln>
        </p:spPr>
        <p:txBody>
          <a:bodyPr anchorCtr="0" anchor="t" bIns="0" lIns="0" spcFirstLastPara="1" rIns="0" wrap="square" tIns="0">
            <a:noAutofit/>
          </a:bodyPr>
          <a:lstStyle/>
          <a:p>
            <a:pPr indent="-336550" lvl="0" marL="342900" rtl="0" algn="l">
              <a:spcBef>
                <a:spcPts val="0"/>
              </a:spcBef>
              <a:spcAft>
                <a:spcPts val="0"/>
              </a:spcAft>
              <a:buClr>
                <a:schemeClr val="dk1"/>
              </a:buClr>
              <a:buSzPts val="1500"/>
              <a:buFont typeface="Arial"/>
              <a:buChar char="•"/>
            </a:pPr>
            <a:r>
              <a:rPr lang="en" sz="1500"/>
              <a:t>Credit scoring and risk assessment are common areas  of application.</a:t>
            </a:r>
            <a:endParaRPr sz="1100"/>
          </a:p>
          <a:p>
            <a:pPr indent="-336550" lvl="0" marL="342900" rtl="0" algn="l">
              <a:spcBef>
                <a:spcPts val="0"/>
              </a:spcBef>
              <a:spcAft>
                <a:spcPts val="0"/>
              </a:spcAft>
              <a:buClr>
                <a:schemeClr val="dk1"/>
              </a:buClr>
              <a:buSzPts val="1500"/>
              <a:buFont typeface="Arial"/>
              <a:buChar char="•"/>
            </a:pPr>
            <a:r>
              <a:rPr lang="en" sz="1500"/>
              <a:t>Data mining to predict payment behavior/status.</a:t>
            </a:r>
            <a:endParaRPr sz="1100"/>
          </a:p>
          <a:p>
            <a:pPr indent="-247650" lvl="0" marL="254000" rtl="0" algn="l">
              <a:spcBef>
                <a:spcPts val="0"/>
              </a:spcBef>
              <a:spcAft>
                <a:spcPts val="0"/>
              </a:spcAft>
              <a:buClr>
                <a:schemeClr val="dk1"/>
              </a:buClr>
              <a:buSzPts val="1500"/>
              <a:buFont typeface="Arial"/>
              <a:buChar char="•"/>
            </a:pPr>
            <a:r>
              <a:rPr lang="en" sz="1500"/>
              <a:t>Fraud/cyber-crime detection</a:t>
            </a:r>
            <a:endParaRPr sz="1100"/>
          </a:p>
          <a:p>
            <a:pPr indent="-247650" lvl="0" marL="254000" rtl="0" algn="l">
              <a:spcBef>
                <a:spcPts val="0"/>
              </a:spcBef>
              <a:spcAft>
                <a:spcPts val="0"/>
              </a:spcAft>
              <a:buClr>
                <a:schemeClr val="dk1"/>
              </a:buClr>
              <a:buSzPts val="1500"/>
              <a:buFont typeface="Arial"/>
              <a:buChar char="•"/>
            </a:pPr>
            <a:r>
              <a:rPr lang="en" sz="1500"/>
              <a:t>The production of pricing policies based on information supplied during a quote is another frequent application.</a:t>
            </a:r>
            <a:endParaRPr sz="11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36550" lvl="0" marL="342900" rtl="0" algn="l">
              <a:spcBef>
                <a:spcPts val="0"/>
              </a:spcBef>
              <a:spcAft>
                <a:spcPts val="0"/>
              </a:spcAft>
              <a:buClr>
                <a:schemeClr val="dk1"/>
              </a:buClr>
              <a:buSzPts val="1500"/>
              <a:buFont typeface="Arial"/>
              <a:buChar char="•"/>
            </a:pPr>
            <a:r>
              <a:rPr lang="en" sz="1500"/>
              <a:t>The ability to understand knowledge/model is vital.</a:t>
            </a:r>
            <a:endParaRPr sz="1100"/>
          </a:p>
          <a:p>
            <a:pPr indent="-336550" lvl="0" marL="342900" rtl="0" algn="l">
              <a:spcBef>
                <a:spcPts val="0"/>
              </a:spcBef>
              <a:spcAft>
                <a:spcPts val="0"/>
              </a:spcAft>
              <a:buClr>
                <a:schemeClr val="dk1"/>
              </a:buClr>
              <a:buSzPts val="1500"/>
              <a:buFont typeface="Arial"/>
              <a:buChar char="•"/>
            </a:pPr>
            <a:r>
              <a:rPr lang="en" sz="1500">
                <a:latin typeface="Candara"/>
                <a:ea typeface="Candara"/>
                <a:cs typeface="Candara"/>
                <a:sym typeface="Candara"/>
              </a:rPr>
              <a:t>Visualization tools often used for this type of analysis.</a:t>
            </a:r>
            <a:endParaRPr sz="1100"/>
          </a:p>
          <a:p>
            <a:pPr indent="0" lvl="0" marL="0" rtl="0" algn="l">
              <a:spcBef>
                <a:spcPts val="0"/>
              </a:spcBef>
              <a:spcAft>
                <a:spcPts val="0"/>
              </a:spcAft>
              <a:buNone/>
            </a:pPr>
            <a:r>
              <a:t/>
            </a:r>
            <a:endParaRPr sz="1500">
              <a:latin typeface="Candara"/>
              <a:ea typeface="Candara"/>
              <a:cs typeface="Candara"/>
              <a:sym typeface="Candara"/>
            </a:endParaRPr>
          </a:p>
          <a:p>
            <a:pPr indent="-241300" lvl="0" marL="342900" rtl="0" algn="l">
              <a:spcBef>
                <a:spcPts val="0"/>
              </a:spcBef>
              <a:spcAft>
                <a:spcPts val="0"/>
              </a:spcAft>
              <a:buClr>
                <a:schemeClr val="dk1"/>
              </a:buClr>
              <a:buSzPts val="1500"/>
              <a:buFont typeface="Arial"/>
              <a:buNone/>
            </a:pPr>
            <a:r>
              <a:t/>
            </a:r>
            <a:endParaRPr sz="1500">
              <a:latin typeface="Candara"/>
              <a:ea typeface="Candara"/>
              <a:cs typeface="Candara"/>
              <a:sym typeface="Candara"/>
            </a:endParaRPr>
          </a:p>
          <a:p>
            <a:pPr indent="0" lvl="0" marL="0" rtl="0" algn="l">
              <a:spcBef>
                <a:spcPts val="0"/>
              </a:spcBef>
              <a:spcAft>
                <a:spcPts val="0"/>
              </a:spcAft>
              <a:buNone/>
            </a:pPr>
            <a:r>
              <a:t/>
            </a:r>
            <a:endParaRPr sz="1500">
              <a:latin typeface="Candara"/>
              <a:ea typeface="Candara"/>
              <a:cs typeface="Candara"/>
              <a:sym typeface="Candara"/>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100"/>
          </a:p>
        </p:txBody>
      </p:sp>
      <p:sp>
        <p:nvSpPr>
          <p:cNvPr id="344" name="Google Shape;344;p46"/>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345" name="Google Shape;345;p46"/>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7"/>
          <p:cNvSpPr txBox="1"/>
          <p:nvPr>
            <p:ph idx="1" type="body"/>
          </p:nvPr>
        </p:nvSpPr>
        <p:spPr>
          <a:xfrm>
            <a:off x="800100" y="609674"/>
            <a:ext cx="7283120" cy="392415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rgbClr val="4F6128"/>
                </a:solidFill>
              </a:rPr>
              <a:t>Credit card Fraud detection:</a:t>
            </a:r>
            <a:endParaRPr sz="2400"/>
          </a:p>
          <a:p>
            <a:pPr indent="0" lvl="0" marL="0" rtl="0" algn="l">
              <a:spcBef>
                <a:spcPts val="0"/>
              </a:spcBef>
              <a:spcAft>
                <a:spcPts val="0"/>
              </a:spcAft>
              <a:buNone/>
            </a:pPr>
            <a:r>
              <a:t/>
            </a:r>
            <a:endParaRPr sz="1100"/>
          </a:p>
          <a:p>
            <a:pPr indent="0" lvl="0" marL="0" rtl="0" algn="l">
              <a:spcBef>
                <a:spcPts val="0"/>
              </a:spcBef>
              <a:spcAft>
                <a:spcPts val="0"/>
              </a:spcAft>
              <a:buNone/>
            </a:pPr>
            <a:r>
              <a:rPr lang="en" sz="1100"/>
              <a:t>Neural networks are the new normal:</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u="sng">
                <a:solidFill>
                  <a:schemeClr val="hlink"/>
                </a:solidFill>
                <a:hlinkClick r:id="rId3"/>
              </a:rPr>
              <a:t>https://blog.usejournal.com/credit-card-fraud-detection-by-neural-network-in-keras-4bd81cc9e7fe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u="sng">
                <a:solidFill>
                  <a:schemeClr val="hlink"/>
                </a:solidFill>
                <a:hlinkClick r:id="rId4"/>
              </a:rPr>
              <a:t>https://link.springer.com/chapter/10.1007/978-3-642-39736-3_17</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2400">
                <a:solidFill>
                  <a:srgbClr val="4F6128"/>
                </a:solidFill>
              </a:rPr>
              <a:t>Anti-Money Laundering in Bitcoin:</a:t>
            </a:r>
            <a:endParaRPr sz="2400"/>
          </a:p>
          <a:p>
            <a:pPr indent="0" lvl="0" marL="0" rtl="0" algn="l">
              <a:spcBef>
                <a:spcPts val="0"/>
              </a:spcBef>
              <a:spcAft>
                <a:spcPts val="0"/>
              </a:spcAft>
              <a:buNone/>
            </a:pPr>
            <a:r>
              <a:rPr lang="en" sz="1100"/>
              <a:t>https://arxiv.org/pdf/1908.02591.pdf</a:t>
            </a:r>
            <a:endParaRPr sz="1100"/>
          </a:p>
          <a:p>
            <a:pPr indent="0" lvl="0" marL="0" rtl="0" algn="l">
              <a:spcBef>
                <a:spcPts val="0"/>
              </a:spcBef>
              <a:spcAft>
                <a:spcPts val="0"/>
              </a:spcAft>
              <a:buNone/>
            </a:pPr>
            <a:r>
              <a:t/>
            </a:r>
            <a:endParaRPr sz="1100"/>
          </a:p>
        </p:txBody>
      </p:sp>
      <p:sp>
        <p:nvSpPr>
          <p:cNvPr id="351" name="Google Shape;351;p47"/>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352" name="Google Shape;352;p47"/>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idx="12" type="sldNum"/>
          </p:nvPr>
        </p:nvSpPr>
        <p:spPr>
          <a:xfrm>
            <a:off x="7425343"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 sz="800">
                <a:solidFill>
                  <a:srgbClr val="FFFFFF"/>
                </a:solidFill>
                <a:latin typeface="Calibri"/>
                <a:ea typeface="Calibri"/>
                <a:cs typeface="Calibri"/>
                <a:sym typeface="Calibri"/>
              </a:rPr>
              <a:t>‹#›</a:t>
            </a:fld>
            <a:endParaRPr sz="800">
              <a:solidFill>
                <a:srgbClr val="FFFFFF"/>
              </a:solidFill>
              <a:latin typeface="Calibri"/>
              <a:ea typeface="Calibri"/>
              <a:cs typeface="Calibri"/>
              <a:sym typeface="Calibri"/>
            </a:endParaRPr>
          </a:p>
        </p:txBody>
      </p:sp>
      <p:pic>
        <p:nvPicPr>
          <p:cNvPr id="358" name="Google Shape;358;p48"/>
          <p:cNvPicPr preferRelativeResize="0"/>
          <p:nvPr/>
        </p:nvPicPr>
        <p:blipFill rotWithShape="1">
          <a:blip r:embed="rId3">
            <a:alphaModFix/>
          </a:blip>
          <a:srcRect b="0" l="0" r="0" t="0"/>
          <a:stretch/>
        </p:blipFill>
        <p:spPr>
          <a:xfrm>
            <a:off x="5980958" y="914400"/>
            <a:ext cx="2601694" cy="370364"/>
          </a:xfrm>
          <a:prstGeom prst="rect">
            <a:avLst/>
          </a:prstGeom>
          <a:noFill/>
          <a:ln>
            <a:noFill/>
          </a:ln>
        </p:spPr>
      </p:pic>
      <p:sp>
        <p:nvSpPr>
          <p:cNvPr id="359" name="Google Shape;359;p48"/>
          <p:cNvSpPr txBox="1"/>
          <p:nvPr>
            <p:ph type="title"/>
          </p:nvPr>
        </p:nvSpPr>
        <p:spPr>
          <a:xfrm>
            <a:off x="421277" y="253988"/>
            <a:ext cx="5770517" cy="55316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What deep models can do?</a:t>
            </a:r>
            <a:endParaRPr sz="2400"/>
          </a:p>
        </p:txBody>
      </p:sp>
      <p:pic>
        <p:nvPicPr>
          <p:cNvPr id="360" name="Google Shape;360;p48"/>
          <p:cNvPicPr preferRelativeResize="0"/>
          <p:nvPr/>
        </p:nvPicPr>
        <p:blipFill rotWithShape="1">
          <a:blip r:embed="rId4">
            <a:alphaModFix/>
          </a:blip>
          <a:srcRect b="0" l="0" r="0" t="0"/>
          <a:stretch/>
        </p:blipFill>
        <p:spPr>
          <a:xfrm>
            <a:off x="421277" y="992330"/>
            <a:ext cx="5088697" cy="1981279"/>
          </a:xfrm>
          <a:prstGeom prst="rect">
            <a:avLst/>
          </a:prstGeom>
          <a:noFill/>
          <a:ln>
            <a:noFill/>
          </a:ln>
        </p:spPr>
      </p:pic>
      <p:pic>
        <p:nvPicPr>
          <p:cNvPr id="361" name="Google Shape;361;p48"/>
          <p:cNvPicPr preferRelativeResize="0"/>
          <p:nvPr/>
        </p:nvPicPr>
        <p:blipFill rotWithShape="1">
          <a:blip r:embed="rId5">
            <a:alphaModFix/>
          </a:blip>
          <a:srcRect b="0" l="0" r="0" t="0"/>
          <a:stretch/>
        </p:blipFill>
        <p:spPr>
          <a:xfrm>
            <a:off x="3002814" y="3127243"/>
            <a:ext cx="5605761" cy="1733182"/>
          </a:xfrm>
          <a:prstGeom prst="rect">
            <a:avLst/>
          </a:prstGeom>
          <a:noFill/>
          <a:ln>
            <a:noFill/>
          </a:ln>
        </p:spPr>
      </p:pic>
      <p:sp>
        <p:nvSpPr>
          <p:cNvPr id="362" name="Google Shape;362;p48"/>
          <p:cNvSpPr txBox="1"/>
          <p:nvPr>
            <p:ph idx="11" type="ftr"/>
          </p:nvPr>
        </p:nvSpPr>
        <p:spPr>
          <a:xfrm>
            <a:off x="3108960" y="4844839"/>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2"/>
          <p:cNvPicPr preferRelativeResize="0"/>
          <p:nvPr>
            <p:ph idx="1" type="body"/>
          </p:nvPr>
        </p:nvPicPr>
        <p:blipFill rotWithShape="1">
          <a:blip r:embed="rId3">
            <a:alphaModFix/>
          </a:blip>
          <a:srcRect b="3283" l="0" r="0" t="11884"/>
          <a:stretch/>
        </p:blipFill>
        <p:spPr>
          <a:xfrm>
            <a:off x="1218893" y="1691650"/>
            <a:ext cx="7050000" cy="3348900"/>
          </a:xfrm>
          <a:prstGeom prst="rect">
            <a:avLst/>
          </a:prstGeom>
          <a:noFill/>
          <a:ln>
            <a:noFill/>
          </a:ln>
        </p:spPr>
      </p:pic>
      <p:sp>
        <p:nvSpPr>
          <p:cNvPr id="112" name="Google Shape;112;p22"/>
          <p:cNvSpPr/>
          <p:nvPr/>
        </p:nvSpPr>
        <p:spPr>
          <a:xfrm>
            <a:off x="4572000" y="1660248"/>
            <a:ext cx="2971800" cy="392400"/>
          </a:xfrm>
          <a:prstGeom prst="rect">
            <a:avLst/>
          </a:prstGeom>
          <a:noFill/>
          <a:ln>
            <a:noFill/>
          </a:ln>
        </p:spPr>
        <p:txBody>
          <a:bodyPr anchorCtr="0" anchor="t" bIns="34275" lIns="68575" spcFirstLastPara="1" rIns="68575" wrap="square" tIns="34275">
            <a:noAutofit/>
          </a:bodyPr>
          <a:lstStyle/>
          <a:p>
            <a:pPr indent="0" lvl="0" marL="12700" marR="0" rtl="0" algn="l">
              <a:spcBef>
                <a:spcPts val="0"/>
              </a:spcBef>
              <a:spcAft>
                <a:spcPts val="0"/>
              </a:spcAft>
              <a:buNone/>
            </a:pPr>
            <a:r>
              <a:rPr lang="en" sz="2100">
                <a:solidFill>
                  <a:schemeClr val="lt1"/>
                </a:solidFill>
                <a:latin typeface="Candara"/>
                <a:ea typeface="Candara"/>
                <a:cs typeface="Candara"/>
                <a:sym typeface="Candara"/>
              </a:rPr>
              <a:t>University of East Anglia</a:t>
            </a:r>
            <a:endParaRPr sz="1100"/>
          </a:p>
        </p:txBody>
      </p:sp>
      <p:sp>
        <p:nvSpPr>
          <p:cNvPr id="113" name="Google Shape;113;p22"/>
          <p:cNvSpPr/>
          <p:nvPr/>
        </p:nvSpPr>
        <p:spPr>
          <a:xfrm>
            <a:off x="342900" y="338747"/>
            <a:ext cx="2112598"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100">
                <a:solidFill>
                  <a:srgbClr val="4F6128"/>
                </a:solidFill>
                <a:latin typeface="Candara"/>
                <a:ea typeface="Candara"/>
                <a:cs typeface="Candara"/>
                <a:sym typeface="Candara"/>
              </a:rPr>
              <a:t>My Introduction..</a:t>
            </a:r>
            <a:endParaRPr sz="2100">
              <a:solidFill>
                <a:schemeClr val="dk1"/>
              </a:solidFill>
              <a:latin typeface="Candara"/>
              <a:ea typeface="Candara"/>
              <a:cs typeface="Candara"/>
              <a:sym typeface="Candara"/>
            </a:endParaRPr>
          </a:p>
        </p:txBody>
      </p:sp>
      <p:sp>
        <p:nvSpPr>
          <p:cNvPr id="114" name="Google Shape;114;p22"/>
          <p:cNvSpPr/>
          <p:nvPr/>
        </p:nvSpPr>
        <p:spPr>
          <a:xfrm>
            <a:off x="609225" y="731144"/>
            <a:ext cx="7543800" cy="929100"/>
          </a:xfrm>
          <a:prstGeom prst="rect">
            <a:avLst/>
          </a:prstGeom>
          <a:noFill/>
          <a:ln>
            <a:noFill/>
          </a:ln>
        </p:spPr>
        <p:txBody>
          <a:bodyPr anchorCtr="0" anchor="t" bIns="34275" lIns="68575" spcFirstLastPara="1" rIns="68575" wrap="square" tIns="34275">
            <a:noAutofit/>
          </a:bodyPr>
          <a:lstStyle/>
          <a:p>
            <a:pPr indent="-342900" lvl="0" marL="355600" marR="0" rtl="0" algn="l">
              <a:spcBef>
                <a:spcPts val="0"/>
              </a:spcBef>
              <a:spcAft>
                <a:spcPts val="0"/>
              </a:spcAft>
              <a:buClr>
                <a:schemeClr val="dk1"/>
              </a:buClr>
              <a:buSzPts val="1200"/>
              <a:buFont typeface="Noto Sans Symbols"/>
              <a:buChar char="▪"/>
            </a:pPr>
            <a:r>
              <a:rPr lang="en" sz="1200">
                <a:solidFill>
                  <a:schemeClr val="dk1"/>
                </a:solidFill>
                <a:latin typeface="Candara"/>
                <a:ea typeface="Candara"/>
                <a:cs typeface="Candara"/>
                <a:sym typeface="Candara"/>
              </a:rPr>
              <a:t>Electrical and Electronic Engineer by Training.</a:t>
            </a:r>
            <a:endParaRPr sz="1200">
              <a:solidFill>
                <a:schemeClr val="dk1"/>
              </a:solidFill>
              <a:latin typeface="Candara"/>
              <a:ea typeface="Candara"/>
              <a:cs typeface="Candara"/>
              <a:sym typeface="Candara"/>
            </a:endParaRPr>
          </a:p>
          <a:p>
            <a:pPr indent="-342900" lvl="0" marL="355600" marR="0" rtl="0" algn="l">
              <a:spcBef>
                <a:spcPts val="0"/>
              </a:spcBef>
              <a:spcAft>
                <a:spcPts val="0"/>
              </a:spcAft>
              <a:buClr>
                <a:schemeClr val="dk1"/>
              </a:buClr>
              <a:buSzPts val="1200"/>
              <a:buFont typeface="Candara"/>
              <a:buChar char="▪"/>
            </a:pPr>
            <a:r>
              <a:rPr lang="en" sz="1200">
                <a:solidFill>
                  <a:schemeClr val="dk1"/>
                </a:solidFill>
                <a:latin typeface="Candara"/>
                <a:ea typeface="Candara"/>
                <a:cs typeface="Candara"/>
                <a:sym typeface="Candara"/>
              </a:rPr>
              <a:t>First degree from University of Dhaka, Bangladesh</a:t>
            </a:r>
            <a:endParaRPr sz="1200">
              <a:solidFill>
                <a:schemeClr val="dk1"/>
              </a:solidFill>
              <a:latin typeface="Candara"/>
              <a:ea typeface="Candara"/>
              <a:cs typeface="Candara"/>
              <a:sym typeface="Candara"/>
            </a:endParaRPr>
          </a:p>
          <a:p>
            <a:pPr indent="-342900" lvl="0" marL="355600" marR="0" rtl="0" algn="l">
              <a:spcBef>
                <a:spcPts val="100"/>
              </a:spcBef>
              <a:spcAft>
                <a:spcPts val="0"/>
              </a:spcAft>
              <a:buClr>
                <a:schemeClr val="dk1"/>
              </a:buClr>
              <a:buSzPts val="1200"/>
              <a:buFont typeface="Noto Sans Symbols"/>
              <a:buChar char="▪"/>
            </a:pPr>
            <a:r>
              <a:rPr lang="en" sz="1200">
                <a:solidFill>
                  <a:schemeClr val="dk1"/>
                </a:solidFill>
                <a:latin typeface="Candara"/>
                <a:ea typeface="Candara"/>
                <a:cs typeface="Candara"/>
                <a:sym typeface="Candara"/>
              </a:rPr>
              <a:t>MSc and PhD in Electrical and Electronic Engineering from University of Manchester, UK</a:t>
            </a:r>
            <a:endParaRPr sz="1200"/>
          </a:p>
          <a:p>
            <a:pPr indent="-342900" lvl="0" marL="355600" marR="0" rtl="0" algn="l">
              <a:spcBef>
                <a:spcPts val="100"/>
              </a:spcBef>
              <a:spcAft>
                <a:spcPts val="0"/>
              </a:spcAft>
              <a:buClr>
                <a:schemeClr val="dk1"/>
              </a:buClr>
              <a:buSzPts val="1200"/>
              <a:buFont typeface="Noto Sans Symbols"/>
              <a:buChar char="▪"/>
            </a:pPr>
            <a:r>
              <a:rPr lang="en" sz="1200">
                <a:solidFill>
                  <a:schemeClr val="dk1"/>
                </a:solidFill>
                <a:latin typeface="Candara"/>
                <a:ea typeface="Candara"/>
                <a:cs typeface="Candara"/>
                <a:sym typeface="Candara"/>
              </a:rPr>
              <a:t>Am a Lecturer at the University of East Anglia,  in Norwich, UK</a:t>
            </a:r>
            <a:endParaRPr sz="1200"/>
          </a:p>
          <a:p>
            <a:pPr indent="0" lvl="0" marL="12700" marR="0" rtl="0" algn="l">
              <a:spcBef>
                <a:spcPts val="100"/>
              </a:spcBef>
              <a:spcAft>
                <a:spcPts val="0"/>
              </a:spcAft>
              <a:buNone/>
            </a:pPr>
            <a:r>
              <a:t/>
            </a:r>
            <a:endParaRPr sz="1400">
              <a:solidFill>
                <a:schemeClr val="dk1"/>
              </a:solidFill>
              <a:latin typeface="Candara"/>
              <a:ea typeface="Candara"/>
              <a:cs typeface="Candara"/>
              <a:sym typeface="Candara"/>
            </a:endParaRPr>
          </a:p>
        </p:txBody>
      </p:sp>
      <p:sp>
        <p:nvSpPr>
          <p:cNvPr id="115" name="Google Shape;115;p22"/>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116" name="Google Shape;116;p22"/>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436554" y="511357"/>
            <a:ext cx="7768500" cy="5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Retail </a:t>
            </a:r>
            <a:endParaRPr sz="2400"/>
          </a:p>
        </p:txBody>
      </p:sp>
      <p:sp>
        <p:nvSpPr>
          <p:cNvPr id="369" name="Google Shape;369;p49"/>
          <p:cNvSpPr txBox="1"/>
          <p:nvPr>
            <p:ph idx="1" type="body"/>
          </p:nvPr>
        </p:nvSpPr>
        <p:spPr>
          <a:xfrm>
            <a:off x="487250" y="1143000"/>
            <a:ext cx="3856150" cy="3531736"/>
          </a:xfrm>
          <a:prstGeom prst="rect">
            <a:avLst/>
          </a:prstGeom>
          <a:noFill/>
          <a:ln>
            <a:noFill/>
          </a:ln>
        </p:spPr>
        <p:txBody>
          <a:bodyPr anchorCtr="0" anchor="t" bIns="0" lIns="0" spcFirstLastPara="1" rIns="0" wrap="square" tIns="0">
            <a:noAutofit/>
          </a:bodyPr>
          <a:lstStyle/>
          <a:p>
            <a:pPr indent="-247650" lvl="0" marL="254000" rtl="0" algn="l">
              <a:spcBef>
                <a:spcPts val="0"/>
              </a:spcBef>
              <a:spcAft>
                <a:spcPts val="0"/>
              </a:spcAft>
              <a:buClr>
                <a:schemeClr val="dk1"/>
              </a:buClr>
              <a:buSzPts val="1500"/>
              <a:buFont typeface="Arial"/>
              <a:buChar char="•"/>
            </a:pPr>
            <a:r>
              <a:rPr lang="en" sz="1500"/>
              <a:t>Market basket analysis is one of the most common  activities: finding patterns and associations between  products that are purchased together.</a:t>
            </a:r>
            <a:endParaRPr sz="1100"/>
          </a:p>
          <a:p>
            <a:pPr indent="0" lvl="0" marL="0" rtl="0" algn="l">
              <a:spcBef>
                <a:spcPts val="0"/>
              </a:spcBef>
              <a:spcAft>
                <a:spcPts val="0"/>
              </a:spcAft>
              <a:buNone/>
            </a:pPr>
            <a:r>
              <a:t/>
            </a:r>
            <a:endParaRPr sz="1500"/>
          </a:p>
          <a:p>
            <a:pPr indent="-247650" lvl="0" marL="254000" rtl="0" algn="l">
              <a:spcBef>
                <a:spcPts val="0"/>
              </a:spcBef>
              <a:spcAft>
                <a:spcPts val="0"/>
              </a:spcAft>
              <a:buClr>
                <a:schemeClr val="dk1"/>
              </a:buClr>
              <a:buSzPts val="1500"/>
              <a:buFont typeface="Arial"/>
              <a:buChar char="•"/>
            </a:pPr>
            <a:r>
              <a:rPr lang="en" sz="1500"/>
              <a:t>Loyalty cards have made market basket analysis very  important and effective.</a:t>
            </a:r>
            <a:endParaRPr sz="1100"/>
          </a:p>
          <a:p>
            <a:pPr indent="0" lvl="0" marL="0" rtl="0" algn="l">
              <a:spcBef>
                <a:spcPts val="0"/>
              </a:spcBef>
              <a:spcAft>
                <a:spcPts val="0"/>
              </a:spcAft>
              <a:buNone/>
            </a:pPr>
            <a:r>
              <a:t/>
            </a:r>
            <a:endParaRPr sz="1500"/>
          </a:p>
          <a:p>
            <a:pPr indent="-247650" lvl="0" marL="254000" rtl="0" algn="l">
              <a:spcBef>
                <a:spcPts val="0"/>
              </a:spcBef>
              <a:spcAft>
                <a:spcPts val="0"/>
              </a:spcAft>
              <a:buClr>
                <a:schemeClr val="dk1"/>
              </a:buClr>
              <a:buSzPts val="1500"/>
              <a:buFont typeface="Arial"/>
              <a:buChar char="•"/>
            </a:pPr>
            <a:r>
              <a:rPr lang="en" sz="1500"/>
              <a:t>Also, some companies use data mining to investigate  most profitable location for new stores.</a:t>
            </a:r>
            <a:endParaRPr sz="1100"/>
          </a:p>
          <a:p>
            <a:pPr indent="-152400" lvl="0" marL="254000" rtl="0" algn="l">
              <a:spcBef>
                <a:spcPts val="0"/>
              </a:spcBef>
              <a:spcAft>
                <a:spcPts val="0"/>
              </a:spcAft>
              <a:buClr>
                <a:schemeClr val="dk1"/>
              </a:buClr>
              <a:buSzPts val="1500"/>
              <a:buFont typeface="Arial"/>
              <a:buNone/>
            </a:pPr>
            <a:r>
              <a:t/>
            </a:r>
            <a:endParaRPr sz="1500"/>
          </a:p>
          <a:p>
            <a:pPr indent="-247650" lvl="0" marL="254000" rtl="0" algn="l">
              <a:spcBef>
                <a:spcPts val="0"/>
              </a:spcBef>
              <a:spcAft>
                <a:spcPts val="0"/>
              </a:spcAft>
              <a:buClr>
                <a:schemeClr val="dk1"/>
              </a:buClr>
              <a:buSzPts val="1500"/>
              <a:buFont typeface="Arial"/>
              <a:buChar char="•"/>
            </a:pPr>
            <a:r>
              <a:rPr lang="en" sz="1500"/>
              <a:t>Some companies have studied the effect of giving free  samples to customers.</a:t>
            </a:r>
            <a:endParaRPr sz="1100"/>
          </a:p>
          <a:p>
            <a:pPr indent="0" lvl="0" marL="0" rtl="0" algn="l">
              <a:spcBef>
                <a:spcPts val="0"/>
              </a:spcBef>
              <a:spcAft>
                <a:spcPts val="0"/>
              </a:spcAft>
              <a:buNone/>
            </a:pPr>
            <a:r>
              <a:t/>
            </a:r>
            <a:endParaRPr sz="1100"/>
          </a:p>
        </p:txBody>
      </p:sp>
      <p:sp>
        <p:nvSpPr>
          <p:cNvPr id="370" name="Google Shape;370;p49"/>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371" name="Google Shape;371;p49"/>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pic>
        <p:nvPicPr>
          <p:cNvPr descr="Market Basket Analysis using R - DataCamp" id="372" name="Google Shape;372;p49"/>
          <p:cNvPicPr preferRelativeResize="0"/>
          <p:nvPr/>
        </p:nvPicPr>
        <p:blipFill rotWithShape="1">
          <a:blip r:embed="rId3">
            <a:alphaModFix/>
          </a:blip>
          <a:srcRect b="0" l="0" r="0" t="0"/>
          <a:stretch/>
        </p:blipFill>
        <p:spPr>
          <a:xfrm>
            <a:off x="4701018" y="980642"/>
            <a:ext cx="3985782" cy="33410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0"/>
          <p:cNvSpPr txBox="1"/>
          <p:nvPr>
            <p:ph type="title"/>
          </p:nvPr>
        </p:nvSpPr>
        <p:spPr>
          <a:xfrm>
            <a:off x="687704" y="457257"/>
            <a:ext cx="7768590" cy="1015663"/>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Market Basket Analysis.</a:t>
            </a:r>
            <a:br>
              <a:rPr lang="en" sz="2400"/>
            </a:br>
            <a:endParaRPr sz="2400"/>
          </a:p>
        </p:txBody>
      </p:sp>
      <p:sp>
        <p:nvSpPr>
          <p:cNvPr id="378" name="Google Shape;378;p50"/>
          <p:cNvSpPr txBox="1"/>
          <p:nvPr>
            <p:ph idx="1" type="body"/>
          </p:nvPr>
        </p:nvSpPr>
        <p:spPr>
          <a:xfrm>
            <a:off x="914400" y="1164297"/>
            <a:ext cx="7258050" cy="3121953"/>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500"/>
          </a:p>
          <a:p>
            <a:pPr indent="-247650" lvl="0" marL="254000" rtl="0" algn="l">
              <a:spcBef>
                <a:spcPts val="0"/>
              </a:spcBef>
              <a:spcAft>
                <a:spcPts val="0"/>
              </a:spcAft>
              <a:buClr>
                <a:schemeClr val="dk1"/>
              </a:buClr>
              <a:buSzPts val="1500"/>
              <a:buFont typeface="Arial"/>
              <a:buChar char="•"/>
            </a:pPr>
            <a:r>
              <a:rPr lang="en" sz="1500"/>
              <a:t>Goal is to find rules that may act the starting points for  further hypothesis testing.</a:t>
            </a:r>
            <a:endParaRPr sz="1100"/>
          </a:p>
          <a:p>
            <a:pPr indent="-247650" lvl="0" marL="254000" rtl="0" algn="l">
              <a:spcBef>
                <a:spcPts val="0"/>
              </a:spcBef>
              <a:spcAft>
                <a:spcPts val="0"/>
              </a:spcAft>
              <a:buClr>
                <a:schemeClr val="dk1"/>
              </a:buClr>
              <a:buSzPts val="1500"/>
              <a:buFont typeface="Arial"/>
              <a:buChar char="•"/>
            </a:pPr>
            <a:r>
              <a:rPr lang="en" sz="1500"/>
              <a:t>Techniques used are association rule algorithms.</a:t>
            </a:r>
            <a:endParaRPr sz="1100"/>
          </a:p>
          <a:p>
            <a:pPr indent="-247650" lvl="0" marL="254000" rtl="0" algn="l">
              <a:spcBef>
                <a:spcPts val="0"/>
              </a:spcBef>
              <a:spcAft>
                <a:spcPts val="0"/>
              </a:spcAft>
              <a:buClr>
                <a:schemeClr val="dk1"/>
              </a:buClr>
              <a:buSzPts val="1500"/>
              <a:buFont typeface="Arial"/>
              <a:buChar char="•"/>
            </a:pPr>
            <a:r>
              <a:rPr lang="en" sz="1500"/>
              <a:t>Many rules produced, not all useful:</a:t>
            </a:r>
            <a:endParaRPr sz="1100"/>
          </a:p>
          <a:p>
            <a:pPr indent="-254000" lvl="1" marL="596900" rtl="0" algn="l">
              <a:spcBef>
                <a:spcPts val="0"/>
              </a:spcBef>
              <a:spcAft>
                <a:spcPts val="0"/>
              </a:spcAft>
              <a:buSzPts val="1400"/>
              <a:buFont typeface="Arial"/>
              <a:buChar char="•"/>
            </a:pPr>
            <a:r>
              <a:rPr lang="en" sz="1100">
                <a:latin typeface="Candara"/>
                <a:ea typeface="Candara"/>
                <a:cs typeface="Candara"/>
                <a:sym typeface="Candara"/>
              </a:rPr>
              <a:t>On Thursdays, grocery store consumers often purchase diapers  and beers together (the useful).</a:t>
            </a:r>
            <a:endParaRPr sz="1100"/>
          </a:p>
          <a:p>
            <a:pPr indent="-254000" lvl="1" marL="596900" rtl="0" algn="l">
              <a:spcBef>
                <a:spcPts val="0"/>
              </a:spcBef>
              <a:spcAft>
                <a:spcPts val="0"/>
              </a:spcAft>
              <a:buSzPts val="1400"/>
              <a:buFont typeface="Arial"/>
              <a:buChar char="•"/>
            </a:pPr>
            <a:r>
              <a:rPr lang="en" sz="1100">
                <a:latin typeface="Candara"/>
                <a:ea typeface="Candara"/>
                <a:cs typeface="Candara"/>
                <a:sym typeface="Candara"/>
              </a:rPr>
              <a:t>Customers who purchase maintenance agreements are very  likely to purchase large appliances (the trivial).</a:t>
            </a:r>
            <a:endParaRPr sz="1100"/>
          </a:p>
          <a:p>
            <a:pPr indent="-254000" lvl="1" marL="596900" rtl="0" algn="l">
              <a:spcBef>
                <a:spcPts val="0"/>
              </a:spcBef>
              <a:spcAft>
                <a:spcPts val="0"/>
              </a:spcAft>
              <a:buSzPts val="1400"/>
              <a:buFont typeface="Arial"/>
              <a:buChar char="•"/>
            </a:pPr>
            <a:r>
              <a:rPr lang="en" sz="1100">
                <a:latin typeface="Candara"/>
                <a:ea typeface="Candara"/>
                <a:cs typeface="Candara"/>
                <a:sym typeface="Candara"/>
              </a:rPr>
              <a:t>In coronavirus pandemic, one of the most commonly  sold items is toilet rolls (the inexplicable).</a:t>
            </a:r>
            <a:endParaRPr sz="1100"/>
          </a:p>
        </p:txBody>
      </p:sp>
      <p:sp>
        <p:nvSpPr>
          <p:cNvPr id="379" name="Google Shape;379;p50"/>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380" name="Google Shape;380;p50"/>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
        <p:nvSpPr>
          <p:cNvPr id="381" name="Google Shape;381;p50"/>
          <p:cNvSpPr/>
          <p:nvPr/>
        </p:nvSpPr>
        <p:spPr>
          <a:xfrm>
            <a:off x="457200" y="3546302"/>
            <a:ext cx="7999094" cy="761747"/>
          </a:xfrm>
          <a:prstGeom prst="rect">
            <a:avLst/>
          </a:prstGeom>
          <a:noFill/>
          <a:ln>
            <a:noFill/>
          </a:ln>
        </p:spPr>
        <p:txBody>
          <a:bodyPr anchorCtr="0" anchor="t" bIns="34275" lIns="68575" spcFirstLastPara="1" rIns="68575" wrap="square" tIns="34275">
            <a:noAutofit/>
          </a:bodyPr>
          <a:lstStyle/>
          <a:p>
            <a:pPr indent="-336550" lvl="1" marL="685800" marR="0" rtl="0" algn="l">
              <a:spcBef>
                <a:spcPts val="0"/>
              </a:spcBef>
              <a:spcAft>
                <a:spcPts val="0"/>
              </a:spcAft>
              <a:buClr>
                <a:schemeClr val="dk1"/>
              </a:buClr>
              <a:buSzPts val="1500"/>
              <a:buFont typeface="Arial"/>
              <a:buChar char="•"/>
            </a:pPr>
            <a:r>
              <a:rPr b="0" i="0" lang="en" sz="1500" u="none" cap="none" strike="noStrike">
                <a:solidFill>
                  <a:schemeClr val="dk1"/>
                </a:solidFill>
                <a:latin typeface="Candara"/>
                <a:ea typeface="Candara"/>
                <a:cs typeface="Candara"/>
                <a:sym typeface="Candara"/>
              </a:rPr>
              <a:t>Market basket analysis provides clear and understandable results.</a:t>
            </a:r>
            <a:endParaRPr sz="1100"/>
          </a:p>
          <a:p>
            <a:pPr indent="-336550" lvl="1" marL="685800" marR="0" rtl="0" algn="l">
              <a:spcBef>
                <a:spcPts val="0"/>
              </a:spcBef>
              <a:spcAft>
                <a:spcPts val="0"/>
              </a:spcAft>
              <a:buClr>
                <a:schemeClr val="dk1"/>
              </a:buClr>
              <a:buSzPts val="1500"/>
              <a:buFont typeface="Arial"/>
              <a:buChar char="•"/>
            </a:pPr>
            <a:r>
              <a:rPr b="0" i="0" lang="en" sz="1500" u="none" cap="none" strike="noStrike">
                <a:solidFill>
                  <a:schemeClr val="dk1"/>
                </a:solidFill>
                <a:latin typeface="Candara"/>
                <a:ea typeface="Candara"/>
                <a:cs typeface="Candara"/>
                <a:sym typeface="Candara"/>
              </a:rPr>
              <a:t>A weakness is that it requires exponentially more  computational effort as the problem size grows, and it  discounts rare items.</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Recommendation Engines</a:t>
            </a:r>
            <a:endParaRPr sz="2400"/>
          </a:p>
        </p:txBody>
      </p:sp>
      <p:sp>
        <p:nvSpPr>
          <p:cNvPr id="387" name="Google Shape;387;p51"/>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388" name="Google Shape;388;p51"/>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pic>
        <p:nvPicPr>
          <p:cNvPr id="389" name="Google Shape;389;p51"/>
          <p:cNvPicPr preferRelativeResize="0"/>
          <p:nvPr/>
        </p:nvPicPr>
        <p:blipFill rotWithShape="1">
          <a:blip r:embed="rId3">
            <a:alphaModFix/>
          </a:blip>
          <a:srcRect b="23333" l="0" r="0" t="0"/>
          <a:stretch/>
        </p:blipFill>
        <p:spPr>
          <a:xfrm>
            <a:off x="1485900" y="1085850"/>
            <a:ext cx="5600700" cy="322040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2"/>
          <p:cNvSpPr txBox="1"/>
          <p:nvPr>
            <p:ph type="title"/>
          </p:nvPr>
        </p:nvSpPr>
        <p:spPr>
          <a:xfrm>
            <a:off x="1771650" y="1485900"/>
            <a:ext cx="5370196" cy="152349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Use Cases in bioinformatics and environmental science</a:t>
            </a:r>
            <a:endParaRPr sz="2400"/>
          </a:p>
        </p:txBody>
      </p:sp>
      <p:sp>
        <p:nvSpPr>
          <p:cNvPr id="395" name="Google Shape;395;p52"/>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396" name="Google Shape;396;p52"/>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title"/>
          </p:nvPr>
        </p:nvSpPr>
        <p:spPr>
          <a:xfrm>
            <a:off x="687704" y="457257"/>
            <a:ext cx="7768590" cy="152349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latin typeface="Candara"/>
                <a:ea typeface="Candara"/>
                <a:cs typeface="Candara"/>
                <a:sym typeface="Candara"/>
              </a:rPr>
              <a:t>Bioinformatics: Genome Sequencing and Genome wide association studies</a:t>
            </a:r>
            <a:br>
              <a:rPr lang="en" sz="2400">
                <a:latin typeface="Arial Black"/>
                <a:ea typeface="Arial Black"/>
                <a:cs typeface="Arial Black"/>
                <a:sym typeface="Arial Black"/>
              </a:rPr>
            </a:br>
            <a:endParaRPr sz="2400"/>
          </a:p>
        </p:txBody>
      </p:sp>
      <p:sp>
        <p:nvSpPr>
          <p:cNvPr id="402" name="Google Shape;402;p53"/>
          <p:cNvSpPr txBox="1"/>
          <p:nvPr>
            <p:ph idx="1" type="body"/>
          </p:nvPr>
        </p:nvSpPr>
        <p:spPr>
          <a:xfrm>
            <a:off x="544829" y="1657350"/>
            <a:ext cx="7911465" cy="2769989"/>
          </a:xfrm>
          <a:prstGeom prst="rect">
            <a:avLst/>
          </a:prstGeom>
          <a:noFill/>
          <a:ln>
            <a:noFill/>
          </a:ln>
        </p:spPr>
        <p:txBody>
          <a:bodyPr anchorCtr="0" anchor="t" bIns="0" lIns="0" spcFirstLastPara="1" rIns="0" wrap="square" tIns="0">
            <a:noAutofit/>
          </a:bodyPr>
          <a:lstStyle/>
          <a:p>
            <a:pPr indent="-336550" lvl="0" marL="342900" rtl="0" algn="l">
              <a:spcBef>
                <a:spcPts val="0"/>
              </a:spcBef>
              <a:spcAft>
                <a:spcPts val="0"/>
              </a:spcAft>
              <a:buClr>
                <a:schemeClr val="dk1"/>
              </a:buClr>
              <a:buSzPts val="1500"/>
              <a:buFont typeface="Arial"/>
              <a:buChar char="•"/>
            </a:pPr>
            <a:r>
              <a:rPr lang="en" sz="1500"/>
              <a:t>Biological data is growing very quickly as thousands of  people in the world are decoding parts of the “biological  puzzle”, from DNA sequence to protein function and  structure, etc, for all types of organisms.</a:t>
            </a:r>
            <a:endParaRPr sz="1100"/>
          </a:p>
          <a:p>
            <a:pPr indent="0" lvl="0" marL="0" rtl="0" algn="l">
              <a:spcBef>
                <a:spcPts val="0"/>
              </a:spcBef>
              <a:spcAft>
                <a:spcPts val="0"/>
              </a:spcAft>
              <a:buNone/>
            </a:pPr>
            <a:r>
              <a:t/>
            </a:r>
            <a:endParaRPr sz="1500"/>
          </a:p>
          <a:p>
            <a:pPr indent="-336550" lvl="0" marL="342900" rtl="0" algn="l">
              <a:spcBef>
                <a:spcPts val="0"/>
              </a:spcBef>
              <a:spcAft>
                <a:spcPts val="0"/>
              </a:spcAft>
              <a:buClr>
                <a:schemeClr val="dk1"/>
              </a:buClr>
              <a:buSzPts val="1500"/>
              <a:buFont typeface="Arial"/>
              <a:buChar char="•"/>
            </a:pPr>
            <a:r>
              <a:rPr lang="en" sz="1500"/>
              <a:t>Analysis in this area includes pattern/motif searching,  biological image processing, </a:t>
            </a:r>
            <a:r>
              <a:rPr lang="en" sz="1500"/>
              <a:t>microarray</a:t>
            </a:r>
            <a:r>
              <a:rPr lang="en" sz="1500"/>
              <a:t> data analysis  and the application of data mining to sequence data.</a:t>
            </a:r>
            <a:endParaRPr sz="1100"/>
          </a:p>
          <a:p>
            <a:pPr indent="0" lvl="0" marL="0" rtl="0" algn="l">
              <a:spcBef>
                <a:spcPts val="0"/>
              </a:spcBef>
              <a:spcAft>
                <a:spcPts val="0"/>
              </a:spcAft>
              <a:buNone/>
            </a:pPr>
            <a:r>
              <a:t/>
            </a:r>
            <a:endParaRPr sz="1500"/>
          </a:p>
          <a:p>
            <a:pPr indent="-336550" lvl="0" marL="342900" rtl="0" algn="l">
              <a:spcBef>
                <a:spcPts val="0"/>
              </a:spcBef>
              <a:spcAft>
                <a:spcPts val="0"/>
              </a:spcAft>
              <a:buClr>
                <a:schemeClr val="dk1"/>
              </a:buClr>
              <a:buSzPts val="1500"/>
              <a:buFont typeface="Arial"/>
              <a:buChar char="•"/>
            </a:pPr>
            <a:r>
              <a:rPr lang="en" sz="1500"/>
              <a:t>Project at UEA: Data Mining for Emerging Microbial  Threats. (</a:t>
            </a:r>
            <a:r>
              <a:rPr lang="en" sz="1500" u="sng">
                <a:solidFill>
                  <a:schemeClr val="hlink"/>
                </a:solidFill>
                <a:hlinkClick r:id="rId3"/>
              </a:rPr>
              <a:t>http://www.uea.ac.uk/computing/data-mining-for-emerging-microbial-threats</a:t>
            </a:r>
            <a:r>
              <a:rPr lang="en" sz="1500"/>
              <a:t>)</a:t>
            </a:r>
            <a:endParaRPr sz="1100"/>
          </a:p>
          <a:p>
            <a:pPr indent="-241300" lvl="0" marL="342900" rtl="0" algn="l">
              <a:spcBef>
                <a:spcPts val="0"/>
              </a:spcBef>
              <a:spcAft>
                <a:spcPts val="0"/>
              </a:spcAft>
              <a:buClr>
                <a:schemeClr val="dk1"/>
              </a:buClr>
              <a:buSzPts val="1500"/>
              <a:buFont typeface="Arial"/>
              <a:buNone/>
            </a:pPr>
            <a:r>
              <a:t/>
            </a:r>
            <a:endParaRPr sz="1500"/>
          </a:p>
          <a:p>
            <a:pPr indent="-336550" lvl="0" marL="342900" rtl="0" algn="l">
              <a:spcBef>
                <a:spcPts val="0"/>
              </a:spcBef>
              <a:spcAft>
                <a:spcPts val="0"/>
              </a:spcAft>
              <a:buClr>
                <a:schemeClr val="dk1"/>
              </a:buClr>
              <a:buSzPts val="1500"/>
              <a:buFont typeface="Arial"/>
              <a:buChar char="•"/>
            </a:pPr>
            <a:r>
              <a:rPr lang="en" sz="1500"/>
              <a:t>UK BIOBANK makes infection and health data available to tackle covid-19: </a:t>
            </a:r>
            <a:r>
              <a:rPr lang="en" sz="1500" u="sng">
                <a:solidFill>
                  <a:schemeClr val="hlink"/>
                </a:solidFill>
                <a:hlinkClick r:id="rId4"/>
              </a:rPr>
              <a:t>https://www.ukbiobank.ac.uk/2020/04/covid/</a:t>
            </a:r>
            <a:endParaRPr sz="1500"/>
          </a:p>
        </p:txBody>
      </p:sp>
      <p:sp>
        <p:nvSpPr>
          <p:cNvPr id="403" name="Google Shape;403;p5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404" name="Google Shape;404;p5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687704" y="457257"/>
            <a:ext cx="7768590" cy="1015663"/>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Scientific data</a:t>
            </a:r>
            <a:br>
              <a:rPr lang="en" sz="1100"/>
            </a:br>
            <a:endParaRPr sz="1100"/>
          </a:p>
        </p:txBody>
      </p:sp>
      <p:sp>
        <p:nvSpPr>
          <p:cNvPr id="410" name="Google Shape;410;p54"/>
          <p:cNvSpPr txBox="1"/>
          <p:nvPr>
            <p:ph idx="1" type="body"/>
          </p:nvPr>
        </p:nvSpPr>
        <p:spPr>
          <a:xfrm>
            <a:off x="571805" y="1164298"/>
            <a:ext cx="7911465" cy="2931572"/>
          </a:xfrm>
          <a:prstGeom prst="rect">
            <a:avLst/>
          </a:prstGeom>
          <a:noFill/>
          <a:ln>
            <a:noFill/>
          </a:ln>
        </p:spPr>
        <p:txBody>
          <a:bodyPr anchorCtr="0" anchor="t" bIns="0" lIns="0" spcFirstLastPara="1" rIns="0" wrap="square" tIns="0">
            <a:noAutofit/>
          </a:bodyPr>
          <a:lstStyle/>
          <a:p>
            <a:pPr indent="-330200" lvl="0" marL="342900" rtl="0" algn="l">
              <a:spcBef>
                <a:spcPts val="0"/>
              </a:spcBef>
              <a:spcAft>
                <a:spcPts val="0"/>
              </a:spcAft>
              <a:buClr>
                <a:schemeClr val="dk1"/>
              </a:buClr>
              <a:buSzPts val="1800"/>
              <a:buFont typeface="Arial"/>
              <a:buChar char="•"/>
            </a:pPr>
            <a:r>
              <a:rPr lang="en" sz="1800"/>
              <a:t>Observations about phenomenon are collected. Case studies:</a:t>
            </a:r>
            <a:endParaRPr sz="1800"/>
          </a:p>
          <a:p>
            <a:pPr indent="-342900" lvl="1" marL="685800" rtl="0" algn="l">
              <a:spcBef>
                <a:spcPts val="0"/>
              </a:spcBef>
              <a:spcAft>
                <a:spcPts val="0"/>
              </a:spcAft>
              <a:buSzPts val="1800"/>
              <a:buFont typeface="Arial"/>
              <a:buChar char="•"/>
            </a:pPr>
            <a:r>
              <a:rPr lang="en" sz="1800">
                <a:latin typeface="Candara"/>
                <a:ea typeface="Candara"/>
                <a:cs typeface="Candara"/>
                <a:sym typeface="Candara"/>
              </a:rPr>
              <a:t>satellite/ sky image analysis, </a:t>
            </a:r>
            <a:endParaRPr sz="1800"/>
          </a:p>
          <a:p>
            <a:pPr indent="-342900" lvl="1" marL="685800" rtl="0" algn="l">
              <a:spcBef>
                <a:spcPts val="0"/>
              </a:spcBef>
              <a:spcAft>
                <a:spcPts val="0"/>
              </a:spcAft>
              <a:buSzPts val="1800"/>
              <a:buFont typeface="Arial"/>
              <a:buChar char="•"/>
            </a:pPr>
            <a:r>
              <a:rPr lang="en" sz="1800">
                <a:latin typeface="Candara"/>
                <a:ea typeface="Candara"/>
                <a:cs typeface="Candara"/>
                <a:sym typeface="Candara"/>
              </a:rPr>
              <a:t>telescope data, </a:t>
            </a:r>
            <a:endParaRPr sz="1800"/>
          </a:p>
          <a:p>
            <a:pPr indent="-342900" lvl="1" marL="685800" rtl="0" algn="l">
              <a:spcBef>
                <a:spcPts val="0"/>
              </a:spcBef>
              <a:spcAft>
                <a:spcPts val="0"/>
              </a:spcAft>
              <a:buSzPts val="1800"/>
              <a:buFont typeface="Arial"/>
              <a:buChar char="•"/>
            </a:pPr>
            <a:r>
              <a:rPr lang="en" sz="1800">
                <a:latin typeface="Candara"/>
                <a:ea typeface="Candara"/>
                <a:cs typeface="Candara"/>
                <a:sym typeface="Candara"/>
              </a:rPr>
              <a:t>climate research analysis of data collected during  earthquakes.</a:t>
            </a:r>
            <a:endParaRPr sz="1800"/>
          </a:p>
          <a:p>
            <a:pPr indent="0" lvl="0" marL="0" rtl="0" algn="l">
              <a:spcBef>
                <a:spcPts val="0"/>
              </a:spcBef>
              <a:spcAft>
                <a:spcPts val="0"/>
              </a:spcAft>
              <a:buNone/>
            </a:pPr>
            <a:r>
              <a:t/>
            </a:r>
            <a:endParaRPr sz="1800"/>
          </a:p>
          <a:p>
            <a:pPr indent="-330200" lvl="0" marL="342900" rtl="0" algn="l">
              <a:spcBef>
                <a:spcPts val="0"/>
              </a:spcBef>
              <a:spcAft>
                <a:spcPts val="0"/>
              </a:spcAft>
              <a:buClr>
                <a:schemeClr val="dk1"/>
              </a:buClr>
              <a:buSzPts val="1800"/>
              <a:buFont typeface="Arial"/>
              <a:buChar char="•"/>
            </a:pPr>
            <a:r>
              <a:rPr lang="en" sz="1800"/>
              <a:t>Rate at which data is generated and collected by  modern scientific instruments can be as high as  gigabytes per hour.</a:t>
            </a:r>
            <a:endParaRPr sz="1800"/>
          </a:p>
          <a:p>
            <a:pPr indent="-215900" lvl="0" marL="342900" rtl="0" algn="l">
              <a:spcBef>
                <a:spcPts val="0"/>
              </a:spcBef>
              <a:spcAft>
                <a:spcPts val="0"/>
              </a:spcAft>
              <a:buClr>
                <a:schemeClr val="dk1"/>
              </a:buClr>
              <a:buSzPts val="2000"/>
              <a:buFont typeface="Arial"/>
              <a:buNone/>
            </a:pPr>
            <a:r>
              <a:t/>
            </a:r>
            <a:endParaRPr sz="1800"/>
          </a:p>
          <a:p>
            <a:pPr indent="-330200" lvl="0" marL="342900" rtl="0" algn="l">
              <a:spcBef>
                <a:spcPts val="0"/>
              </a:spcBef>
              <a:spcAft>
                <a:spcPts val="0"/>
              </a:spcAft>
              <a:buClr>
                <a:schemeClr val="dk1"/>
              </a:buClr>
              <a:buSzPts val="1800"/>
              <a:buFont typeface="Arial"/>
              <a:buChar char="•"/>
            </a:pPr>
            <a:r>
              <a:rPr lang="en" sz="1800"/>
              <a:t>https://www.sciencedaily.com/releases/2019/04/190418145229.htm</a:t>
            </a:r>
            <a:endParaRPr sz="1800"/>
          </a:p>
          <a:p>
            <a:pPr indent="0" lvl="0" marL="0" rtl="0" algn="l">
              <a:spcBef>
                <a:spcPts val="0"/>
              </a:spcBef>
              <a:spcAft>
                <a:spcPts val="0"/>
              </a:spcAft>
              <a:buNone/>
            </a:pPr>
            <a:r>
              <a:t/>
            </a:r>
            <a:endParaRPr sz="1100"/>
          </a:p>
        </p:txBody>
      </p:sp>
      <p:sp>
        <p:nvSpPr>
          <p:cNvPr id="411" name="Google Shape;411;p5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412" name="Google Shape;412;p54"/>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687704" y="457257"/>
            <a:ext cx="7768590" cy="52292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Summary</a:t>
            </a:r>
            <a:endParaRPr sz="2400"/>
          </a:p>
        </p:txBody>
      </p:sp>
      <p:sp>
        <p:nvSpPr>
          <p:cNvPr id="418" name="Google Shape;418;p55"/>
          <p:cNvSpPr txBox="1"/>
          <p:nvPr>
            <p:ph idx="1" type="body"/>
          </p:nvPr>
        </p:nvSpPr>
        <p:spPr>
          <a:xfrm>
            <a:off x="800100" y="1200150"/>
            <a:ext cx="7200596" cy="2144145"/>
          </a:xfrm>
          <a:prstGeom prst="rect">
            <a:avLst/>
          </a:prstGeom>
          <a:noFill/>
          <a:ln>
            <a:noFill/>
          </a:ln>
        </p:spPr>
        <p:txBody>
          <a:bodyPr anchorCtr="0" anchor="t" bIns="0" lIns="0" spcFirstLastPara="1" rIns="0" wrap="square" tIns="0">
            <a:noAutofit/>
          </a:bodyPr>
          <a:lstStyle/>
          <a:p>
            <a:pPr indent="-165100" lvl="0" marL="177800" rtl="0" algn="l">
              <a:lnSpc>
                <a:spcPct val="100000"/>
              </a:lnSpc>
              <a:spcBef>
                <a:spcPts val="0"/>
              </a:spcBef>
              <a:spcAft>
                <a:spcPts val="0"/>
              </a:spcAft>
              <a:buClr>
                <a:srgbClr val="0066FF"/>
              </a:buClr>
              <a:buSzPts val="1800"/>
              <a:buFont typeface="Arial"/>
              <a:buChar char="•"/>
            </a:pPr>
            <a:r>
              <a:rPr lang="en" sz="1800">
                <a:latin typeface="Candara"/>
                <a:ea typeface="Candara"/>
                <a:cs typeface="Candara"/>
                <a:sym typeface="Candara"/>
              </a:rPr>
              <a:t>Data mining has many areas of application.</a:t>
            </a:r>
            <a:endParaRPr sz="1100"/>
          </a:p>
          <a:p>
            <a:pPr indent="-165100" lvl="0" marL="177800" rtl="0" algn="l">
              <a:lnSpc>
                <a:spcPct val="100000"/>
              </a:lnSpc>
              <a:spcBef>
                <a:spcPts val="0"/>
              </a:spcBef>
              <a:spcAft>
                <a:spcPts val="0"/>
              </a:spcAft>
              <a:buClr>
                <a:srgbClr val="0066FF"/>
              </a:buClr>
              <a:buSzPts val="1800"/>
              <a:buFont typeface="Arial"/>
              <a:buChar char="•"/>
            </a:pPr>
            <a:r>
              <a:rPr lang="en" sz="1800">
                <a:latin typeface="Candara"/>
                <a:ea typeface="Candara"/>
                <a:cs typeface="Candara"/>
                <a:sym typeface="Candara"/>
              </a:rPr>
              <a:t>Different application area needs different set of Algorithms based on the tasks.</a:t>
            </a:r>
            <a:endParaRPr sz="1100"/>
          </a:p>
          <a:p>
            <a:pPr indent="-165100" lvl="0" marL="177800" marR="0" rtl="0" algn="l">
              <a:lnSpc>
                <a:spcPct val="103000"/>
              </a:lnSpc>
              <a:spcBef>
                <a:spcPts val="200"/>
              </a:spcBef>
              <a:spcAft>
                <a:spcPts val="0"/>
              </a:spcAft>
              <a:buClr>
                <a:srgbClr val="0066FF"/>
              </a:buClr>
              <a:buSzPts val="1800"/>
              <a:buFont typeface="Arial"/>
              <a:buChar char="•"/>
            </a:pPr>
            <a:r>
              <a:rPr lang="en" sz="1800">
                <a:latin typeface="Candara"/>
                <a:ea typeface="Candara"/>
                <a:cs typeface="Candara"/>
                <a:sym typeface="Candara"/>
              </a:rPr>
              <a:t>Techniques are not always </a:t>
            </a:r>
            <a:r>
              <a:rPr lang="en" sz="1800"/>
              <a:t>straightforward</a:t>
            </a:r>
            <a:r>
              <a:rPr lang="en" sz="1800">
                <a:latin typeface="Candara"/>
                <a:ea typeface="Candara"/>
                <a:cs typeface="Candara"/>
                <a:sym typeface="Candara"/>
              </a:rPr>
              <a:t>; initial approach may  not work best.</a:t>
            </a:r>
            <a:endParaRPr sz="1100"/>
          </a:p>
          <a:p>
            <a:pPr indent="-165100" lvl="0" marL="177800" marR="12700" rtl="0" algn="l">
              <a:lnSpc>
                <a:spcPct val="77083"/>
              </a:lnSpc>
              <a:spcBef>
                <a:spcPts val="400"/>
              </a:spcBef>
              <a:spcAft>
                <a:spcPts val="0"/>
              </a:spcAft>
              <a:buClr>
                <a:srgbClr val="0066FF"/>
              </a:buClr>
              <a:buSzPts val="1800"/>
              <a:buFont typeface="Arial"/>
              <a:buChar char="•"/>
            </a:pPr>
            <a:r>
              <a:rPr lang="en" sz="1800">
                <a:latin typeface="Candara"/>
                <a:ea typeface="Candara"/>
                <a:cs typeface="Candara"/>
                <a:sym typeface="Candara"/>
              </a:rPr>
              <a:t>Successful applications require familiarity of Knowledge Discovery/ Data Mining process and its steps</a:t>
            </a:r>
            <a:r>
              <a:rPr lang="en" sz="1800">
                <a:latin typeface="Tahoma"/>
                <a:ea typeface="Tahoma"/>
                <a:cs typeface="Tahoma"/>
                <a:sym typeface="Tahoma"/>
              </a:rPr>
              <a:t>.</a:t>
            </a:r>
            <a:endParaRPr sz="1800">
              <a:latin typeface="Tahoma"/>
              <a:ea typeface="Tahoma"/>
              <a:cs typeface="Tahoma"/>
              <a:sym typeface="Tahoma"/>
            </a:endParaRPr>
          </a:p>
          <a:p>
            <a:pPr indent="0" lvl="0" marL="0" rtl="0" algn="l">
              <a:spcBef>
                <a:spcPts val="0"/>
              </a:spcBef>
              <a:spcAft>
                <a:spcPts val="0"/>
              </a:spcAft>
              <a:buNone/>
            </a:pPr>
            <a:r>
              <a:t/>
            </a:r>
            <a:endParaRPr sz="1100"/>
          </a:p>
        </p:txBody>
      </p:sp>
      <p:sp>
        <p:nvSpPr>
          <p:cNvPr id="419" name="Google Shape;419;p5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
        <p:nvSpPr>
          <p:cNvPr id="420" name="Google Shape;420;p5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grpSp>
        <p:nvGrpSpPr>
          <p:cNvPr id="426" name="Google Shape;426;p56"/>
          <p:cNvGrpSpPr/>
          <p:nvPr/>
        </p:nvGrpSpPr>
        <p:grpSpPr>
          <a:xfrm>
            <a:off x="643472" y="994795"/>
            <a:ext cx="7885737" cy="3153910"/>
            <a:chOff x="1283" y="76155"/>
            <a:chExt cx="10514316" cy="4205213"/>
          </a:xfrm>
        </p:grpSpPr>
        <p:sp>
          <p:nvSpPr>
            <p:cNvPr id="427" name="Google Shape;427;p56"/>
            <p:cNvSpPr/>
            <p:nvPr/>
          </p:nvSpPr>
          <p:spPr>
            <a:xfrm>
              <a:off x="1283" y="76155"/>
              <a:ext cx="4205213" cy="4205213"/>
            </a:xfrm>
            <a:prstGeom prst="ellipse">
              <a:avLst/>
            </a:prstGeom>
            <a:solidFill>
              <a:srgbClr val="BF504D"/>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 name="Google Shape;428;p56"/>
            <p:cNvSpPr txBox="1"/>
            <p:nvPr/>
          </p:nvSpPr>
          <p:spPr>
            <a:xfrm>
              <a:off x="617122" y="691994"/>
              <a:ext cx="2973535" cy="2973535"/>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Candara"/>
                <a:buNone/>
              </a:pPr>
              <a:r>
                <a:rPr lang="en" sz="2400">
                  <a:solidFill>
                    <a:schemeClr val="lt1"/>
                  </a:solidFill>
                  <a:latin typeface="Candara"/>
                  <a:ea typeface="Candara"/>
                  <a:cs typeface="Candara"/>
                  <a:sym typeface="Candara"/>
                </a:rPr>
                <a:t>Happy Exploring Data Scientists/ Data Miners!</a:t>
              </a:r>
              <a:endParaRPr sz="1100"/>
            </a:p>
            <a:p>
              <a:pPr indent="0" lvl="0" marL="0" marR="0" rtl="0" algn="ctr">
                <a:lnSpc>
                  <a:spcPct val="90000"/>
                </a:lnSpc>
                <a:spcBef>
                  <a:spcPts val="800"/>
                </a:spcBef>
                <a:spcAft>
                  <a:spcPts val="0"/>
                </a:spcAft>
                <a:buClr>
                  <a:schemeClr val="lt1"/>
                </a:buClr>
                <a:buSzPts val="2400"/>
                <a:buFont typeface="Calibri"/>
                <a:buNone/>
              </a:pPr>
              <a:r>
                <a:rPr lang="en" sz="2400">
                  <a:solidFill>
                    <a:schemeClr val="lt1"/>
                  </a:solidFill>
                  <a:latin typeface="Calibri"/>
                  <a:ea typeface="Calibri"/>
                  <a:cs typeface="Calibri"/>
                  <a:sym typeface="Calibri"/>
                </a:rPr>
                <a:t>Thank you for listening!</a:t>
              </a:r>
              <a:endParaRPr sz="1100"/>
            </a:p>
          </p:txBody>
        </p:sp>
        <p:sp>
          <p:nvSpPr>
            <p:cNvPr id="429" name="Google Shape;429;p56"/>
            <p:cNvSpPr/>
            <p:nvPr/>
          </p:nvSpPr>
          <p:spPr>
            <a:xfrm rot="5400000">
              <a:off x="4554087" y="1621231"/>
              <a:ext cx="1471824" cy="1115061"/>
            </a:xfrm>
            <a:prstGeom prst="triangle">
              <a:avLst>
                <a:gd fmla="val 50000" name="adj"/>
              </a:avLst>
            </a:prstGeom>
            <a:solidFill>
              <a:srgbClr val="BF504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56"/>
            <p:cNvSpPr/>
            <p:nvPr/>
          </p:nvSpPr>
          <p:spPr>
            <a:xfrm>
              <a:off x="6310386" y="76155"/>
              <a:ext cx="4205213" cy="4205213"/>
            </a:xfrm>
            <a:prstGeom prst="ellipse">
              <a:avLst/>
            </a:prstGeom>
            <a:solidFill>
              <a:srgbClr val="99B958"/>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 name="Google Shape;431;p56"/>
            <p:cNvSpPr txBox="1"/>
            <p:nvPr/>
          </p:nvSpPr>
          <p:spPr>
            <a:xfrm>
              <a:off x="6926225" y="691994"/>
              <a:ext cx="2973535" cy="2973535"/>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Questions?</a:t>
              </a:r>
              <a:endParaRPr sz="1100"/>
            </a:p>
          </p:txBody>
        </p:sp>
      </p:grpSp>
      <p:sp>
        <p:nvSpPr>
          <p:cNvPr id="432" name="Google Shape;432;p56"/>
          <p:cNvSpPr txBox="1"/>
          <p:nvPr>
            <p:ph idx="11" type="ftr"/>
          </p:nvPr>
        </p:nvSpPr>
        <p:spPr>
          <a:xfrm>
            <a:off x="3108960" y="4783455"/>
            <a:ext cx="2926080" cy="207749"/>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https://github.com/TZebin</a:t>
            </a:r>
            <a:endParaRPr sz="1100"/>
          </a:p>
        </p:txBody>
      </p:sp>
      <p:sp>
        <p:nvSpPr>
          <p:cNvPr id="433" name="Google Shape;433;p56"/>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
        <p:nvSpPr>
          <p:cNvPr id="434" name="Google Shape;434;p56"/>
          <p:cNvSpPr txBox="1"/>
          <p:nvPr/>
        </p:nvSpPr>
        <p:spPr>
          <a:xfrm>
            <a:off x="871200" y="4189150"/>
            <a:ext cx="7815600" cy="29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slides@ </a:t>
            </a:r>
            <a:r>
              <a:rPr lang="en" sz="1000" u="sng">
                <a:solidFill>
                  <a:schemeClr val="hlink"/>
                </a:solidFill>
                <a:hlinkClick r:id="rId3"/>
              </a:rPr>
              <a:t>https://docs.google.com/presentation/d/1WjxOIWnpKkDeD2t3BaLYiaTtJhurfZPcEVHojE9mwIs/edit?usp=sharing</a:t>
            </a:r>
            <a:endParaRPr sz="1000"/>
          </a:p>
          <a:p>
            <a:pPr indent="0" lvl="0" marL="0" rtl="0" algn="l">
              <a:spcBef>
                <a:spcPts val="0"/>
              </a:spcBef>
              <a:spcAft>
                <a:spcPts val="0"/>
              </a:spcAft>
              <a:buNone/>
            </a:pPr>
            <a:r>
              <a:rPr lang="en" sz="1000"/>
              <a:t>https://drive.google.com/drive/folders/1YuBMH_IqqBeAmG4fu1GYU7ibeGYfQ5AG?usp=sharing</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3"/>
          <p:cNvPicPr preferRelativeResize="0"/>
          <p:nvPr>
            <p:ph idx="1" type="body"/>
          </p:nvPr>
        </p:nvPicPr>
        <p:blipFill rotWithShape="1">
          <a:blip r:embed="rId3">
            <a:alphaModFix/>
          </a:blip>
          <a:srcRect b="18182" l="0" r="0" t="26780"/>
          <a:stretch/>
        </p:blipFill>
        <p:spPr>
          <a:xfrm>
            <a:off x="742950" y="760349"/>
            <a:ext cx="7971282" cy="4080002"/>
          </a:xfrm>
          <a:prstGeom prst="rect">
            <a:avLst/>
          </a:prstGeom>
          <a:noFill/>
          <a:ln>
            <a:noFill/>
          </a:ln>
        </p:spPr>
      </p:pic>
      <p:sp>
        <p:nvSpPr>
          <p:cNvPr id="122" name="Google Shape;122;p23"/>
          <p:cNvSpPr/>
          <p:nvPr/>
        </p:nvSpPr>
        <p:spPr>
          <a:xfrm>
            <a:off x="2457450" y="274592"/>
            <a:ext cx="4857750" cy="392415"/>
          </a:xfrm>
          <a:prstGeom prst="rect">
            <a:avLst/>
          </a:prstGeom>
          <a:noFill/>
          <a:ln>
            <a:noFill/>
          </a:ln>
        </p:spPr>
        <p:txBody>
          <a:bodyPr anchorCtr="0" anchor="t" bIns="34275" lIns="68575" spcFirstLastPara="1" rIns="68575" wrap="square" tIns="34275">
            <a:noAutofit/>
          </a:bodyPr>
          <a:lstStyle/>
          <a:p>
            <a:pPr indent="0" lvl="0" marL="12700" marR="0" rtl="0" algn="l">
              <a:spcBef>
                <a:spcPts val="0"/>
              </a:spcBef>
              <a:spcAft>
                <a:spcPts val="0"/>
              </a:spcAft>
              <a:buNone/>
            </a:pPr>
            <a:r>
              <a:rPr lang="en" sz="2100">
                <a:solidFill>
                  <a:schemeClr val="dk1"/>
                </a:solidFill>
                <a:latin typeface="Candara"/>
                <a:ea typeface="Candara"/>
                <a:cs typeface="Candara"/>
                <a:sym typeface="Candara"/>
              </a:rPr>
              <a:t>Where I am based..</a:t>
            </a:r>
            <a:endParaRPr sz="1100"/>
          </a:p>
        </p:txBody>
      </p:sp>
      <p:sp>
        <p:nvSpPr>
          <p:cNvPr id="123" name="Google Shape;123;p23"/>
          <p:cNvSpPr txBox="1"/>
          <p:nvPr/>
        </p:nvSpPr>
        <p:spPr>
          <a:xfrm>
            <a:off x="6800850" y="1085850"/>
            <a:ext cx="1913382"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Norwich, UK</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University of East Anglia</a:t>
            </a:r>
            <a:endParaRPr sz="1400">
              <a:solidFill>
                <a:schemeClr val="dk1"/>
              </a:solidFill>
              <a:latin typeface="Calibri"/>
              <a:ea typeface="Calibri"/>
              <a:cs typeface="Calibri"/>
              <a:sym typeface="Calibri"/>
            </a:endParaRPr>
          </a:p>
        </p:txBody>
      </p:sp>
      <p:sp>
        <p:nvSpPr>
          <p:cNvPr id="124" name="Google Shape;124;p23"/>
          <p:cNvSpPr/>
          <p:nvPr/>
        </p:nvSpPr>
        <p:spPr>
          <a:xfrm>
            <a:off x="5314950" y="2800350"/>
            <a:ext cx="1143000" cy="857250"/>
          </a:xfrm>
          <a:prstGeom prst="ellipse">
            <a:avLst/>
          </a:prstGeom>
          <a:no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 name="Google Shape;125;p23"/>
          <p:cNvSpPr/>
          <p:nvPr/>
        </p:nvSpPr>
        <p:spPr>
          <a:xfrm>
            <a:off x="7564305" y="1570598"/>
            <a:ext cx="1143000" cy="857250"/>
          </a:xfrm>
          <a:prstGeom prst="ellipse">
            <a:avLst/>
          </a:prstGeom>
          <a:no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6" name="Google Shape;126;p2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127" name="Google Shape;127;p2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5600701" y="199820"/>
            <a:ext cx="2436399" cy="990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t>An Era of AI</a:t>
            </a:r>
            <a:endParaRPr sz="2400"/>
          </a:p>
        </p:txBody>
      </p:sp>
      <p:pic>
        <p:nvPicPr>
          <p:cNvPr id="134" name="Google Shape;134;p24"/>
          <p:cNvPicPr preferRelativeResize="0"/>
          <p:nvPr/>
        </p:nvPicPr>
        <p:blipFill rotWithShape="1">
          <a:blip r:embed="rId3">
            <a:alphaModFix/>
          </a:blip>
          <a:srcRect b="5729" l="9467" r="10755" t="4854"/>
          <a:stretch/>
        </p:blipFill>
        <p:spPr>
          <a:xfrm>
            <a:off x="127554" y="199820"/>
            <a:ext cx="4810398" cy="4356337"/>
          </a:xfrm>
          <a:prstGeom prst="rect">
            <a:avLst/>
          </a:prstGeom>
          <a:noFill/>
          <a:ln>
            <a:noFill/>
          </a:ln>
        </p:spPr>
      </p:pic>
      <p:sp>
        <p:nvSpPr>
          <p:cNvPr id="135" name="Google Shape;135;p24"/>
          <p:cNvSpPr/>
          <p:nvPr/>
        </p:nvSpPr>
        <p:spPr>
          <a:xfrm>
            <a:off x="226291" y="4794362"/>
            <a:ext cx="2458318"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Source: Boston Consulting Group</a:t>
            </a:r>
            <a:endParaRPr sz="1100"/>
          </a:p>
        </p:txBody>
      </p:sp>
      <p:sp>
        <p:nvSpPr>
          <p:cNvPr id="136" name="Google Shape;136;p24"/>
          <p:cNvSpPr txBox="1"/>
          <p:nvPr>
            <p:ph idx="12" type="sldNum"/>
          </p:nvPr>
        </p:nvSpPr>
        <p:spPr>
          <a:xfrm>
            <a:off x="7425343" y="4844839"/>
            <a:ext cx="984019"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 sz="800">
                <a:solidFill>
                  <a:srgbClr val="FFFFFF"/>
                </a:solidFill>
                <a:latin typeface="Calibri"/>
                <a:ea typeface="Calibri"/>
                <a:cs typeface="Calibri"/>
                <a:sym typeface="Calibri"/>
              </a:rPr>
              <a:t>‹#›</a:t>
            </a:fld>
            <a:endParaRPr sz="800">
              <a:solidFill>
                <a:srgbClr val="FFFFFF"/>
              </a:solidFill>
              <a:latin typeface="Calibri"/>
              <a:ea typeface="Calibri"/>
              <a:cs typeface="Calibri"/>
              <a:sym typeface="Calibri"/>
            </a:endParaRPr>
          </a:p>
        </p:txBody>
      </p:sp>
      <p:pic>
        <p:nvPicPr>
          <p:cNvPr id="137" name="Google Shape;137;p24"/>
          <p:cNvPicPr preferRelativeResize="0"/>
          <p:nvPr/>
        </p:nvPicPr>
        <p:blipFill rotWithShape="1">
          <a:blip r:embed="rId4">
            <a:alphaModFix/>
          </a:blip>
          <a:srcRect b="0" l="0" r="0" t="0"/>
          <a:stretch/>
        </p:blipFill>
        <p:spPr>
          <a:xfrm>
            <a:off x="4937951" y="1307234"/>
            <a:ext cx="4069433" cy="2286198"/>
          </a:xfrm>
          <a:prstGeom prst="rect">
            <a:avLst/>
          </a:prstGeom>
          <a:noFill/>
          <a:ln>
            <a:noFill/>
          </a:ln>
        </p:spPr>
      </p:pic>
      <p:sp>
        <p:nvSpPr>
          <p:cNvPr id="138" name="Google Shape;138;p24"/>
          <p:cNvSpPr/>
          <p:nvPr/>
        </p:nvSpPr>
        <p:spPr>
          <a:xfrm>
            <a:off x="5257800" y="3699856"/>
            <a:ext cx="3321581" cy="1117614"/>
          </a:xfrm>
          <a:prstGeom prst="rect">
            <a:avLst/>
          </a:prstGeom>
          <a:noFill/>
          <a:ln>
            <a:noFill/>
          </a:ln>
        </p:spPr>
        <p:txBody>
          <a:bodyPr anchorCtr="0" anchor="t" bIns="34275" lIns="68575" spcFirstLastPara="1" rIns="68575" wrap="square" tIns="34275">
            <a:noAutofit/>
          </a:bodyPr>
          <a:lstStyle/>
          <a:p>
            <a:pPr indent="-355600" lvl="0" marL="355600" marR="0" rtl="0" algn="l">
              <a:spcBef>
                <a:spcPts val="0"/>
              </a:spcBef>
              <a:spcAft>
                <a:spcPts val="0"/>
              </a:spcAft>
              <a:buClr>
                <a:schemeClr val="dk1"/>
              </a:buClr>
              <a:buSzPts val="1400"/>
              <a:buFont typeface="Noto Sans Symbols"/>
              <a:buChar char="▪"/>
            </a:pPr>
            <a:r>
              <a:rPr lang="en" sz="1400">
                <a:solidFill>
                  <a:schemeClr val="dk1"/>
                </a:solidFill>
                <a:latin typeface="Candara"/>
                <a:ea typeface="Candara"/>
                <a:cs typeface="Candara"/>
                <a:sym typeface="Candara"/>
              </a:rPr>
              <a:t>I mainly do Explainable AI for the healthcare sector in the UK as part of </a:t>
            </a:r>
            <a:r>
              <a:rPr lang="en">
                <a:solidFill>
                  <a:schemeClr val="dk1"/>
                </a:solidFill>
                <a:latin typeface="Candara"/>
                <a:ea typeface="Candara"/>
                <a:cs typeface="Candara"/>
                <a:sym typeface="Candara"/>
              </a:rPr>
              <a:t>my </a:t>
            </a:r>
            <a:r>
              <a:rPr lang="en" sz="1400">
                <a:solidFill>
                  <a:schemeClr val="dk1"/>
                </a:solidFill>
                <a:latin typeface="Candara"/>
                <a:ea typeface="Candara"/>
                <a:cs typeface="Candara"/>
                <a:sym typeface="Candara"/>
              </a:rPr>
              <a:t>research and consultancy</a:t>
            </a:r>
            <a:endParaRPr sz="1100"/>
          </a:p>
          <a:p>
            <a:pPr indent="-355600" lvl="0" marL="355600" marR="0" rtl="0" algn="l">
              <a:spcBef>
                <a:spcPts val="100"/>
              </a:spcBef>
              <a:spcAft>
                <a:spcPts val="0"/>
              </a:spcAft>
              <a:buClr>
                <a:schemeClr val="dk1"/>
              </a:buClr>
              <a:buSzPts val="1400"/>
              <a:buFont typeface="Noto Sans Symbols"/>
              <a:buChar char="▪"/>
            </a:pPr>
            <a:r>
              <a:rPr lang="en" sz="1400">
                <a:solidFill>
                  <a:schemeClr val="dk1"/>
                </a:solidFill>
                <a:latin typeface="Candara"/>
                <a:ea typeface="Candara"/>
                <a:cs typeface="Candara"/>
                <a:sym typeface="Candara"/>
              </a:rPr>
              <a:t>I use Data Science, Machine Learning and AI for teaching and research.</a:t>
            </a:r>
            <a:endParaRPr sz="1100"/>
          </a:p>
        </p:txBody>
      </p:sp>
      <p:sp>
        <p:nvSpPr>
          <p:cNvPr id="139" name="Google Shape;139;p2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A close up of a persons face&#10;&#10;Description generated with high confidence" id="145" name="Google Shape;145;p25"/>
          <p:cNvPicPr preferRelativeResize="0"/>
          <p:nvPr/>
        </p:nvPicPr>
        <p:blipFill rotWithShape="1">
          <a:blip r:embed="rId3">
            <a:alphaModFix/>
          </a:blip>
          <a:srcRect b="2" l="0" r="1397" t="0"/>
          <a:stretch/>
        </p:blipFill>
        <p:spPr>
          <a:xfrm>
            <a:off x="2071882" y="1367416"/>
            <a:ext cx="1410419" cy="1356265"/>
          </a:xfrm>
          <a:prstGeom prst="rect">
            <a:avLst/>
          </a:prstGeom>
          <a:noFill/>
          <a:ln>
            <a:noFill/>
          </a:ln>
        </p:spPr>
      </p:pic>
      <p:pic>
        <p:nvPicPr>
          <p:cNvPr descr="A picture containing person, sitting, photo, man&#10;&#10;Description generated with very high confidence" id="146" name="Google Shape;146;p25"/>
          <p:cNvPicPr preferRelativeResize="0"/>
          <p:nvPr/>
        </p:nvPicPr>
        <p:blipFill rotWithShape="1">
          <a:blip r:embed="rId4">
            <a:alphaModFix/>
          </a:blip>
          <a:srcRect b="15244" l="0" r="-2" t="0"/>
          <a:stretch/>
        </p:blipFill>
        <p:spPr>
          <a:xfrm>
            <a:off x="5536826" y="252677"/>
            <a:ext cx="2689049" cy="2405339"/>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147" name="Google Shape;147;p25"/>
          <p:cNvPicPr preferRelativeResize="0"/>
          <p:nvPr/>
        </p:nvPicPr>
        <p:blipFill rotWithShape="1">
          <a:blip r:embed="rId5">
            <a:alphaModFix/>
          </a:blip>
          <a:srcRect b="-2288" l="2883" r="52691" t="2285"/>
          <a:stretch/>
        </p:blipFill>
        <p:spPr>
          <a:xfrm>
            <a:off x="3500833" y="1370044"/>
            <a:ext cx="1370612" cy="1451242"/>
          </a:xfrm>
          <a:prstGeom prst="rect">
            <a:avLst/>
          </a:prstGeom>
          <a:noFill/>
          <a:ln>
            <a:noFill/>
          </a:ln>
        </p:spPr>
      </p:pic>
      <p:pic>
        <p:nvPicPr>
          <p:cNvPr descr="A picture containing sitting, food, table, red&#10;&#10;Description generated with very high confidence" id="148" name="Google Shape;148;p25"/>
          <p:cNvPicPr preferRelativeResize="0"/>
          <p:nvPr/>
        </p:nvPicPr>
        <p:blipFill rotWithShape="1">
          <a:blip r:embed="rId6">
            <a:alphaModFix/>
          </a:blip>
          <a:srcRect b="-2" l="0" r="4438" t="0"/>
          <a:stretch/>
        </p:blipFill>
        <p:spPr>
          <a:xfrm>
            <a:off x="682738" y="1381960"/>
            <a:ext cx="1370612" cy="1356266"/>
          </a:xfrm>
          <a:prstGeom prst="rect">
            <a:avLst/>
          </a:prstGeom>
          <a:noFill/>
          <a:ln>
            <a:noFill/>
          </a:ln>
        </p:spPr>
      </p:pic>
      <p:sp>
        <p:nvSpPr>
          <p:cNvPr id="149" name="Google Shape;149;p25"/>
          <p:cNvSpPr txBox="1"/>
          <p:nvPr/>
        </p:nvSpPr>
        <p:spPr>
          <a:xfrm>
            <a:off x="852875" y="2738225"/>
            <a:ext cx="997682"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Suspicious/Low grade</a:t>
            </a:r>
            <a:endParaRPr sz="1400">
              <a:solidFill>
                <a:schemeClr val="dk1"/>
              </a:solidFill>
              <a:latin typeface="Calibri"/>
              <a:ea typeface="Calibri"/>
              <a:cs typeface="Calibri"/>
              <a:sym typeface="Calibri"/>
            </a:endParaRPr>
          </a:p>
        </p:txBody>
      </p:sp>
      <p:sp>
        <p:nvSpPr>
          <p:cNvPr id="150" name="Google Shape;150;p25"/>
          <p:cNvSpPr txBox="1"/>
          <p:nvPr/>
        </p:nvSpPr>
        <p:spPr>
          <a:xfrm>
            <a:off x="2326614" y="2738225"/>
            <a:ext cx="900953"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High</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grade</a:t>
            </a:r>
            <a:endParaRPr sz="1400">
              <a:solidFill>
                <a:schemeClr val="dk1"/>
              </a:solidFill>
              <a:latin typeface="Calibri"/>
              <a:ea typeface="Calibri"/>
              <a:cs typeface="Calibri"/>
              <a:sym typeface="Calibri"/>
            </a:endParaRPr>
          </a:p>
        </p:txBody>
      </p:sp>
      <p:sp>
        <p:nvSpPr>
          <p:cNvPr id="151" name="Google Shape;151;p25"/>
          <p:cNvSpPr txBox="1"/>
          <p:nvPr/>
        </p:nvSpPr>
        <p:spPr>
          <a:xfrm>
            <a:off x="3735662" y="2738225"/>
            <a:ext cx="900953"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cancer</a:t>
            </a:r>
            <a:endParaRPr sz="1400">
              <a:solidFill>
                <a:schemeClr val="dk1"/>
              </a:solidFill>
              <a:latin typeface="Calibri"/>
              <a:ea typeface="Calibri"/>
              <a:cs typeface="Calibri"/>
              <a:sym typeface="Calibri"/>
            </a:endParaRPr>
          </a:p>
        </p:txBody>
      </p:sp>
      <p:sp>
        <p:nvSpPr>
          <p:cNvPr id="152" name="Google Shape;152;p25"/>
          <p:cNvSpPr/>
          <p:nvPr/>
        </p:nvSpPr>
        <p:spPr>
          <a:xfrm>
            <a:off x="522772" y="340060"/>
            <a:ext cx="5014054" cy="807913"/>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400">
                <a:solidFill>
                  <a:srgbClr val="7030A0"/>
                </a:solidFill>
                <a:latin typeface="Candara"/>
                <a:ea typeface="Candara"/>
                <a:cs typeface="Candara"/>
                <a:sym typeface="Candara"/>
              </a:rPr>
              <a:t>Early Detection of Oesophageal Cancer from Endoscopic Videos</a:t>
            </a:r>
            <a:endParaRPr sz="2400">
              <a:solidFill>
                <a:srgbClr val="7030A0"/>
              </a:solidFill>
              <a:latin typeface="Candara"/>
              <a:ea typeface="Candara"/>
              <a:cs typeface="Candara"/>
              <a:sym typeface="Candara"/>
            </a:endParaRPr>
          </a:p>
        </p:txBody>
      </p:sp>
      <p:sp>
        <p:nvSpPr>
          <p:cNvPr id="153" name="Google Shape;153;p25"/>
          <p:cNvSpPr/>
          <p:nvPr/>
        </p:nvSpPr>
        <p:spPr>
          <a:xfrm>
            <a:off x="5280104" y="4694616"/>
            <a:ext cx="3556098"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Dataset obtained from Prof.  Barbara Braden, Oxford University Hospitals, UK</a:t>
            </a:r>
            <a:endParaRPr sz="1100"/>
          </a:p>
        </p:txBody>
      </p:sp>
      <p:pic>
        <p:nvPicPr>
          <p:cNvPr id="154" name="Google Shape;154;p25"/>
          <p:cNvPicPr preferRelativeResize="0"/>
          <p:nvPr/>
        </p:nvPicPr>
        <p:blipFill rotWithShape="1">
          <a:blip r:embed="rId7">
            <a:alphaModFix/>
          </a:blip>
          <a:srcRect b="0" l="52122" r="0" t="1036"/>
          <a:stretch/>
        </p:blipFill>
        <p:spPr>
          <a:xfrm>
            <a:off x="4972050" y="2999908"/>
            <a:ext cx="1630327" cy="1676401"/>
          </a:xfrm>
          <a:prstGeom prst="rect">
            <a:avLst/>
          </a:prstGeom>
          <a:noFill/>
          <a:ln>
            <a:noFill/>
          </a:ln>
        </p:spPr>
      </p:pic>
      <p:pic>
        <p:nvPicPr>
          <p:cNvPr id="155" name="Google Shape;155;p25"/>
          <p:cNvPicPr preferRelativeResize="0"/>
          <p:nvPr/>
        </p:nvPicPr>
        <p:blipFill rotWithShape="1">
          <a:blip r:embed="rId8">
            <a:alphaModFix/>
          </a:blip>
          <a:srcRect b="0" l="0" r="0" t="0"/>
          <a:stretch/>
        </p:blipFill>
        <p:spPr>
          <a:xfrm>
            <a:off x="6876155" y="2979429"/>
            <a:ext cx="1934070" cy="1676401"/>
          </a:xfrm>
          <a:prstGeom prst="rect">
            <a:avLst/>
          </a:prstGeom>
          <a:noFill/>
          <a:ln>
            <a:noFill/>
          </a:ln>
        </p:spPr>
      </p:pic>
      <p:sp>
        <p:nvSpPr>
          <p:cNvPr id="156" name="Google Shape;156;p25"/>
          <p:cNvSpPr/>
          <p:nvPr/>
        </p:nvSpPr>
        <p:spPr>
          <a:xfrm>
            <a:off x="491090" y="3330083"/>
            <a:ext cx="4309510" cy="1325747"/>
          </a:xfrm>
          <a:prstGeom prst="rect">
            <a:avLst/>
          </a:prstGeom>
          <a:noFill/>
          <a:ln>
            <a:noFill/>
          </a:ln>
        </p:spPr>
        <p:txBody>
          <a:bodyPr anchorCtr="0" anchor="t" bIns="34275" lIns="68575" spcFirstLastPara="1" rIns="68575" wrap="square" tIns="34275">
            <a:noAutofit/>
          </a:bodyPr>
          <a:lstStyle/>
          <a:p>
            <a:pPr indent="-215900" lvl="0" marL="215900" marR="0" rtl="0" algn="l">
              <a:lnSpc>
                <a:spcPct val="90000"/>
              </a:lnSpc>
              <a:spcBef>
                <a:spcPts val="0"/>
              </a:spcBef>
              <a:spcAft>
                <a:spcPts val="0"/>
              </a:spcAft>
              <a:buClr>
                <a:srgbClr val="000000"/>
              </a:buClr>
              <a:buSzPts val="1400"/>
              <a:buFont typeface="Arial"/>
              <a:buChar char="•"/>
            </a:pPr>
            <a:r>
              <a:rPr lang="en" sz="1400">
                <a:solidFill>
                  <a:srgbClr val="000000"/>
                </a:solidFill>
                <a:latin typeface="Calibri"/>
                <a:ea typeface="Calibri"/>
                <a:cs typeface="Calibri"/>
                <a:sym typeface="Calibri"/>
              </a:rPr>
              <a:t>Endoscopic video analysis : for early detection of Oesophageal Cancer</a:t>
            </a:r>
            <a:endParaRPr sz="1400">
              <a:solidFill>
                <a:schemeClr val="dk1"/>
              </a:solidFill>
              <a:latin typeface="Arial"/>
              <a:ea typeface="Arial"/>
              <a:cs typeface="Arial"/>
              <a:sym typeface="Arial"/>
            </a:endParaRPr>
          </a:p>
          <a:p>
            <a:pPr indent="-215900" lvl="0" marL="215900" marR="0" rtl="0" algn="l">
              <a:lnSpc>
                <a:spcPct val="90000"/>
              </a:lnSpc>
              <a:spcBef>
                <a:spcPts val="1100"/>
              </a:spcBef>
              <a:spcAft>
                <a:spcPts val="0"/>
              </a:spcAft>
              <a:buClr>
                <a:srgbClr val="000000"/>
              </a:buClr>
              <a:buSzPts val="1400"/>
              <a:buFont typeface="Arial"/>
              <a:buChar char="•"/>
            </a:pPr>
            <a:r>
              <a:rPr lang="en" sz="1400">
                <a:solidFill>
                  <a:srgbClr val="000000"/>
                </a:solidFill>
                <a:latin typeface="Calibri"/>
                <a:ea typeface="Calibri"/>
                <a:cs typeface="Calibri"/>
                <a:sym typeface="Calibri"/>
              </a:rPr>
              <a:t>Pilot Study : 27 Subject Dataset, Algorithm applied: Mask RCNN, YOLOv3, maskrcnn-benchmark, Augmentation required to reduce false prediction (Average precision @ IOU:.75, 82.1%)</a:t>
            </a:r>
            <a:endParaRPr sz="1400">
              <a:solidFill>
                <a:schemeClr val="dk1"/>
              </a:solidFill>
              <a:latin typeface="Arial"/>
              <a:ea typeface="Arial"/>
              <a:cs typeface="Arial"/>
              <a:sym typeface="Arial"/>
            </a:endParaRPr>
          </a:p>
        </p:txBody>
      </p:sp>
      <p:sp>
        <p:nvSpPr>
          <p:cNvPr id="157" name="Google Shape;157;p25"/>
          <p:cNvSpPr txBox="1"/>
          <p:nvPr>
            <p:ph idx="11" type="ftr"/>
          </p:nvPr>
        </p:nvSpPr>
        <p:spPr>
          <a:xfrm>
            <a:off x="2354024" y="4800436"/>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158" name="Google Shape;158;p2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p:nvPr/>
        </p:nvSpPr>
        <p:spPr>
          <a:xfrm>
            <a:off x="822960" y="1384290"/>
            <a:ext cx="7543260" cy="3016980"/>
          </a:xfrm>
          <a:prstGeom prst="rect">
            <a:avLst/>
          </a:prstGeom>
          <a:noFill/>
          <a:ln>
            <a:noFill/>
          </a:ln>
        </p:spPr>
        <p:txBody>
          <a:bodyPr anchorCtr="0" anchor="t" bIns="33750" lIns="0" spcFirstLastPara="1" rIns="0" wrap="square" tIns="33750">
            <a:noAutofit/>
          </a:bodyPr>
          <a:lstStyle/>
          <a:p>
            <a:pPr indent="-215900" lvl="0" marL="215900" marR="0" rtl="0" algn="l">
              <a:lnSpc>
                <a:spcPct val="90000"/>
              </a:lnSpc>
              <a:spcBef>
                <a:spcPts val="0"/>
              </a:spcBef>
              <a:spcAft>
                <a:spcPts val="0"/>
              </a:spcAft>
              <a:buClr>
                <a:srgbClr val="000000"/>
              </a:buClr>
              <a:buSzPts val="1400"/>
              <a:buFont typeface="Arial"/>
              <a:buChar char="•"/>
            </a:pPr>
            <a:r>
              <a:rPr b="0" lang="en" sz="1400" strike="noStrike">
                <a:solidFill>
                  <a:srgbClr val="000000"/>
                </a:solidFill>
                <a:latin typeface="Candara"/>
                <a:ea typeface="Candara"/>
                <a:cs typeface="Candara"/>
                <a:sym typeface="Candara"/>
              </a:rPr>
              <a:t> Sedentary and active behaviour analysis in subjects with Serious Mental illness.</a:t>
            </a:r>
            <a:endParaRPr sz="1400">
              <a:solidFill>
                <a:srgbClr val="000000"/>
              </a:solidFill>
              <a:latin typeface="Candara"/>
              <a:ea typeface="Candara"/>
              <a:cs typeface="Candara"/>
              <a:sym typeface="Candara"/>
            </a:endParaRPr>
          </a:p>
          <a:p>
            <a:pPr indent="-215900" lvl="0" marL="215900" marR="0" rtl="0" algn="l">
              <a:lnSpc>
                <a:spcPct val="90000"/>
              </a:lnSpc>
              <a:spcBef>
                <a:spcPts val="1100"/>
              </a:spcBef>
              <a:spcAft>
                <a:spcPts val="0"/>
              </a:spcAft>
              <a:buClr>
                <a:srgbClr val="000000"/>
              </a:buClr>
              <a:buSzPts val="1400"/>
              <a:buFont typeface="Arial"/>
              <a:buChar char="•"/>
            </a:pPr>
            <a:r>
              <a:rPr b="0" lang="en" sz="1400" strike="noStrike">
                <a:solidFill>
                  <a:srgbClr val="000000"/>
                </a:solidFill>
                <a:latin typeface="Candara"/>
                <a:ea typeface="Candara"/>
                <a:cs typeface="Candara"/>
                <a:sym typeface="Candara"/>
              </a:rPr>
              <a:t>Sensor data classification and visualization pipeline.</a:t>
            </a:r>
            <a:endParaRPr b="0" sz="1400" strike="noStrike">
              <a:solidFill>
                <a:srgbClr val="000000"/>
              </a:solidFill>
              <a:latin typeface="Candara"/>
              <a:ea typeface="Candara"/>
              <a:cs typeface="Candara"/>
              <a:sym typeface="Candara"/>
            </a:endParaRPr>
          </a:p>
        </p:txBody>
      </p:sp>
      <p:pic>
        <p:nvPicPr>
          <p:cNvPr id="165" name="Google Shape;165;p26"/>
          <p:cNvPicPr preferRelativeResize="0"/>
          <p:nvPr/>
        </p:nvPicPr>
        <p:blipFill rotWithShape="1">
          <a:blip r:embed="rId3">
            <a:alphaModFix/>
          </a:blip>
          <a:srcRect b="0" l="0" r="0" t="0"/>
          <a:stretch/>
        </p:blipFill>
        <p:spPr>
          <a:xfrm>
            <a:off x="888255" y="2038112"/>
            <a:ext cx="7367490" cy="2635155"/>
          </a:xfrm>
          <a:prstGeom prst="rect">
            <a:avLst/>
          </a:prstGeom>
          <a:noFill/>
          <a:ln>
            <a:noFill/>
          </a:ln>
        </p:spPr>
      </p:pic>
      <p:sp>
        <p:nvSpPr>
          <p:cNvPr id="166" name="Google Shape;166;p26"/>
          <p:cNvSpPr/>
          <p:nvPr/>
        </p:nvSpPr>
        <p:spPr>
          <a:xfrm>
            <a:off x="54000" y="4752000"/>
            <a:ext cx="4103730" cy="116829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None/>
            </a:pPr>
            <a:r>
              <a:t/>
            </a:r>
            <a:endParaRPr b="0" sz="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8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800" strike="noStrike">
              <a:solidFill>
                <a:schemeClr val="dk1"/>
              </a:solidFill>
              <a:latin typeface="Arial"/>
              <a:ea typeface="Arial"/>
              <a:cs typeface="Arial"/>
              <a:sym typeface="Arial"/>
            </a:endParaRPr>
          </a:p>
        </p:txBody>
      </p:sp>
      <p:sp>
        <p:nvSpPr>
          <p:cNvPr id="167" name="Google Shape;167;p26"/>
          <p:cNvSpPr/>
          <p:nvPr/>
        </p:nvSpPr>
        <p:spPr>
          <a:xfrm>
            <a:off x="3888419" y="4733370"/>
            <a:ext cx="4786122" cy="31212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None/>
            </a:pPr>
            <a:r>
              <a:rPr lang="en" sz="1200">
                <a:solidFill>
                  <a:schemeClr val="dk1"/>
                </a:solidFill>
                <a:latin typeface="Calibri"/>
                <a:ea typeface="Calibri"/>
                <a:cs typeface="Calibri"/>
                <a:sym typeface="Calibri"/>
              </a:rPr>
              <a:t>https://people.uea.ac.uk/files/161670132/Accepted_Manuscript.pdf</a:t>
            </a:r>
            <a:endParaRPr b="0" sz="1200" strike="noStrike">
              <a:solidFill>
                <a:schemeClr val="dk1"/>
              </a:solidFill>
              <a:latin typeface="Arial"/>
              <a:ea typeface="Arial"/>
              <a:cs typeface="Arial"/>
              <a:sym typeface="Arial"/>
            </a:endParaRPr>
          </a:p>
        </p:txBody>
      </p:sp>
      <p:sp>
        <p:nvSpPr>
          <p:cNvPr id="168" name="Google Shape;168;p26"/>
          <p:cNvSpPr txBox="1"/>
          <p:nvPr/>
        </p:nvSpPr>
        <p:spPr>
          <a:xfrm>
            <a:off x="743400" y="711850"/>
            <a:ext cx="6580200" cy="5841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lang="en" sz="2400">
                <a:solidFill>
                  <a:schemeClr val="dk1"/>
                </a:solidFill>
                <a:latin typeface="Calibri"/>
                <a:ea typeface="Calibri"/>
                <a:cs typeface="Calibri"/>
                <a:sym typeface="Calibri"/>
              </a:rPr>
              <a:t>Wearable clinic (University of Manchester)</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p:nvPr/>
        </p:nvSpPr>
        <p:spPr>
          <a:xfrm>
            <a:off x="304535" y="285245"/>
            <a:ext cx="7543200" cy="1087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lang="en" sz="2400" strike="noStrike">
                <a:solidFill>
                  <a:srgbClr val="9900FF"/>
                </a:solidFill>
                <a:latin typeface="Candara"/>
                <a:ea typeface="Candara"/>
                <a:cs typeface="Candara"/>
                <a:sym typeface="Candara"/>
              </a:rPr>
              <a:t>Organ segmentation and landmark/key point Detection for Body MRI Scans (3-D Algorithms)</a:t>
            </a:r>
            <a:endParaRPr b="0" sz="2400" strike="noStrike">
              <a:solidFill>
                <a:srgbClr val="9900FF"/>
              </a:solidFill>
              <a:latin typeface="Candara"/>
              <a:ea typeface="Candara"/>
              <a:cs typeface="Candara"/>
              <a:sym typeface="Candara"/>
            </a:endParaRPr>
          </a:p>
        </p:txBody>
      </p:sp>
      <p:pic>
        <p:nvPicPr>
          <p:cNvPr id="174" name="Google Shape;174;p27"/>
          <p:cNvPicPr preferRelativeResize="0"/>
          <p:nvPr/>
        </p:nvPicPr>
        <p:blipFill rotWithShape="1">
          <a:blip r:embed="rId3">
            <a:alphaModFix/>
          </a:blip>
          <a:srcRect b="0" l="0" r="0" t="0"/>
          <a:stretch/>
        </p:blipFill>
        <p:spPr>
          <a:xfrm>
            <a:off x="455220" y="1566000"/>
            <a:ext cx="3738420" cy="3016980"/>
          </a:xfrm>
          <a:prstGeom prst="rect">
            <a:avLst/>
          </a:prstGeom>
          <a:noFill/>
          <a:ln>
            <a:noFill/>
          </a:ln>
        </p:spPr>
      </p:pic>
      <p:pic>
        <p:nvPicPr>
          <p:cNvPr id="175" name="Google Shape;175;p27"/>
          <p:cNvPicPr preferRelativeResize="0"/>
          <p:nvPr/>
        </p:nvPicPr>
        <p:blipFill rotWithShape="1">
          <a:blip r:embed="rId4">
            <a:alphaModFix/>
          </a:blip>
          <a:srcRect b="0" l="0" r="0" t="0"/>
          <a:stretch/>
        </p:blipFill>
        <p:spPr>
          <a:xfrm>
            <a:off x="4352670" y="2329560"/>
            <a:ext cx="4013550" cy="2202660"/>
          </a:xfrm>
          <a:prstGeom prst="rect">
            <a:avLst/>
          </a:prstGeom>
          <a:noFill/>
          <a:ln>
            <a:noFill/>
          </a:ln>
        </p:spPr>
      </p:pic>
      <p:sp>
        <p:nvSpPr>
          <p:cNvPr id="176" name="Google Shape;176;p27"/>
          <p:cNvSpPr/>
          <p:nvPr/>
        </p:nvSpPr>
        <p:spPr>
          <a:xfrm>
            <a:off x="4193910" y="1302750"/>
            <a:ext cx="4172310" cy="89073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None/>
            </a:pPr>
            <a:r>
              <a:rPr b="0" lang="en" sz="1400" strike="noStrike">
                <a:solidFill>
                  <a:srgbClr val="000000"/>
                </a:solidFill>
                <a:latin typeface="Calibri"/>
                <a:ea typeface="Calibri"/>
                <a:cs typeface="Calibri"/>
                <a:sym typeface="Calibri"/>
              </a:rPr>
              <a:t>Algorithm applied: 3-D U-net</a:t>
            </a:r>
            <a:endParaRPr b="0" sz="14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 sz="1400" strike="noStrike">
                <a:solidFill>
                  <a:srgbClr val="000000"/>
                </a:solidFill>
                <a:latin typeface="Calibri"/>
                <a:ea typeface="Calibri"/>
                <a:cs typeface="Calibri"/>
                <a:sym typeface="Calibri"/>
              </a:rPr>
              <a:t>Initial Organ Segmentation: Liver (fatty-liver)</a:t>
            </a:r>
            <a:endParaRPr b="0" sz="14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n" sz="1400" strike="noStrike">
                <a:solidFill>
                  <a:srgbClr val="000000"/>
                </a:solidFill>
                <a:latin typeface="Calibri"/>
                <a:ea typeface="Calibri"/>
                <a:cs typeface="Calibri"/>
                <a:sym typeface="Calibri"/>
              </a:rPr>
              <a:t>Dataset: UK Biobank</a:t>
            </a:r>
            <a:endParaRPr b="0" sz="14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t>BD presentation 2020</a:t>
            </a:r>
            <a:endParaRPr sz="1100"/>
          </a:p>
        </p:txBody>
      </p:sp>
      <p:sp>
        <p:nvSpPr>
          <p:cNvPr id="183" name="Google Shape;183;p28"/>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
        <p:nvSpPr>
          <p:cNvPr id="184" name="Google Shape;184;p28"/>
          <p:cNvSpPr txBox="1"/>
          <p:nvPr/>
        </p:nvSpPr>
        <p:spPr>
          <a:xfrm>
            <a:off x="1885950" y="1168123"/>
            <a:ext cx="6055995" cy="203132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 sz="3300">
                <a:solidFill>
                  <a:srgbClr val="385622"/>
                </a:solidFill>
                <a:latin typeface="Candara"/>
                <a:ea typeface="Candara"/>
                <a:cs typeface="Candara"/>
                <a:sym typeface="Candara"/>
              </a:rPr>
              <a:t>Model Interpretation: Explaining what an Artificially Intelligent model is learning from the data.</a:t>
            </a:r>
            <a:br>
              <a:rPr b="0" i="0" lang="en" sz="3300">
                <a:solidFill>
                  <a:srgbClr val="385622"/>
                </a:solidFill>
                <a:latin typeface="Candara"/>
                <a:ea typeface="Candara"/>
                <a:cs typeface="Candara"/>
                <a:sym typeface="Candara"/>
              </a:rPr>
            </a:br>
            <a:endParaRPr b="0" i="0" sz="3300">
              <a:solidFill>
                <a:srgbClr val="385622"/>
              </a:solidFill>
              <a:latin typeface="Candara"/>
              <a:ea typeface="Candara"/>
              <a:cs typeface="Candara"/>
              <a:sym typeface="Candara"/>
            </a:endParaRPr>
          </a:p>
        </p:txBody>
      </p:sp>
      <p:pic>
        <p:nvPicPr>
          <p:cNvPr descr="Research" id="185" name="Google Shape;185;p28"/>
          <p:cNvPicPr preferRelativeResize="0"/>
          <p:nvPr/>
        </p:nvPicPr>
        <p:blipFill rotWithShape="1">
          <a:blip r:embed="rId3">
            <a:alphaModFix/>
          </a:blip>
          <a:srcRect b="0" l="0" r="0" t="0"/>
          <a:stretch/>
        </p:blipFill>
        <p:spPr>
          <a:xfrm>
            <a:off x="457200" y="457200"/>
            <a:ext cx="1486853" cy="148685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